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2" r:id="rId1"/>
    <p:sldMasterId id="2147483684" r:id="rId2"/>
  </p:sldMasterIdLst>
  <p:notesMasterIdLst>
    <p:notesMasterId r:id="rId46"/>
  </p:notesMasterIdLst>
  <p:handoutMasterIdLst>
    <p:handoutMasterId r:id="rId47"/>
  </p:handoutMasterIdLst>
  <p:sldIdLst>
    <p:sldId id="553" r:id="rId3"/>
    <p:sldId id="547" r:id="rId4"/>
    <p:sldId id="574" r:id="rId5"/>
    <p:sldId id="599" r:id="rId6"/>
    <p:sldId id="600" r:id="rId7"/>
    <p:sldId id="601" r:id="rId8"/>
    <p:sldId id="602" r:id="rId9"/>
    <p:sldId id="603" r:id="rId10"/>
    <p:sldId id="604" r:id="rId11"/>
    <p:sldId id="605" r:id="rId12"/>
    <p:sldId id="606" r:id="rId13"/>
    <p:sldId id="607" r:id="rId14"/>
    <p:sldId id="608" r:id="rId15"/>
    <p:sldId id="609" r:id="rId16"/>
    <p:sldId id="610" r:id="rId17"/>
    <p:sldId id="611" r:id="rId18"/>
    <p:sldId id="612" r:id="rId19"/>
    <p:sldId id="613" r:id="rId20"/>
    <p:sldId id="614" r:id="rId21"/>
    <p:sldId id="615" r:id="rId22"/>
    <p:sldId id="616" r:id="rId23"/>
    <p:sldId id="617" r:id="rId24"/>
    <p:sldId id="618" r:id="rId25"/>
    <p:sldId id="619" r:id="rId26"/>
    <p:sldId id="548" r:id="rId27"/>
    <p:sldId id="549" r:id="rId28"/>
    <p:sldId id="550" r:id="rId29"/>
    <p:sldId id="551" r:id="rId30"/>
    <p:sldId id="576" r:id="rId31"/>
    <p:sldId id="552" r:id="rId32"/>
    <p:sldId id="577" r:id="rId33"/>
    <p:sldId id="418" r:id="rId34"/>
    <p:sldId id="528" r:id="rId35"/>
    <p:sldId id="544" r:id="rId36"/>
    <p:sldId id="545" r:id="rId37"/>
    <p:sldId id="546" r:id="rId38"/>
    <p:sldId id="529" r:id="rId39"/>
    <p:sldId id="539" r:id="rId40"/>
    <p:sldId id="540" r:id="rId41"/>
    <p:sldId id="541" r:id="rId42"/>
    <p:sldId id="542" r:id="rId43"/>
    <p:sldId id="578" r:id="rId44"/>
    <p:sldId id="538" r:id="rId45"/>
  </p:sldIdLst>
  <p:sldSz cx="9144000" cy="6858000" type="screen4x3"/>
  <p:notesSz cx="6797675" cy="9928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85E2D"/>
    <a:srgbClr val="FF0066"/>
    <a:srgbClr val="FF00FF"/>
    <a:srgbClr val="1F497D"/>
    <a:srgbClr val="0066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25" autoAdjust="0"/>
    <p:restoredTop sz="94660"/>
  </p:normalViewPr>
  <p:slideViewPr>
    <p:cSldViewPr>
      <p:cViewPr varScale="1">
        <p:scale>
          <a:sx n="115" d="100"/>
          <a:sy n="115" d="100"/>
        </p:scale>
        <p:origin x="1500"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02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embeddings/oleObject1.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000"/>
              <a:t>B: Individual</a:t>
            </a:r>
            <a:r>
              <a:rPr lang="en-US" sz="1000" baseline="0"/>
              <a:t> Concerns Received Mar 16 to Feb 17 </a:t>
            </a:r>
            <a:endParaRPr lang="en-US" sz="1000"/>
          </a:p>
        </c:rich>
      </c:tx>
      <c:overlay val="0"/>
      <c:spPr>
        <a:noFill/>
        <a:ln>
          <a:noFill/>
        </a:ln>
        <a:effectLst/>
      </c:spPr>
    </c:title>
    <c:autoTitleDeleted val="0"/>
    <c:plotArea>
      <c:layout>
        <c:manualLayout>
          <c:layoutTarget val="inner"/>
          <c:xMode val="edge"/>
          <c:yMode val="edge"/>
          <c:x val="3.7907674735102558E-2"/>
          <c:y val="0.1073499858865727"/>
          <c:w val="0.87104306406143672"/>
          <c:h val="0.82234122508194096"/>
        </c:manualLayout>
      </c:layout>
      <c:lineChart>
        <c:grouping val="standard"/>
        <c:varyColors val="0"/>
        <c:ser>
          <c:idx val="0"/>
          <c:order val="0"/>
          <c:tx>
            <c:strRef>
              <c:f>'Sheet1 (2)'!$A$11</c:f>
              <c:strCache>
                <c:ptCount val="1"/>
                <c:pt idx="0">
                  <c:v>Individual Concerns</c:v>
                </c:pt>
              </c:strCache>
            </c:strRef>
          </c:tx>
          <c:spPr>
            <a:ln w="28575" cap="rnd">
              <a:solidFill>
                <a:schemeClr val="accent1"/>
              </a:solidFill>
              <a:round/>
            </a:ln>
            <a:effectLst/>
          </c:spPr>
          <c:marker>
            <c:symbol val="none"/>
          </c:marker>
          <c:cat>
            <c:numRef>
              <c:f>'Sheet1 (2)'!$B$10:$M$10</c:f>
              <c:numCache>
                <c:formatCode>mmm\-yy</c:formatCode>
                <c:ptCount val="12"/>
                <c:pt idx="0">
                  <c:v>42430</c:v>
                </c:pt>
                <c:pt idx="1">
                  <c:v>42461</c:v>
                </c:pt>
                <c:pt idx="2">
                  <c:v>42491</c:v>
                </c:pt>
                <c:pt idx="3">
                  <c:v>42522</c:v>
                </c:pt>
                <c:pt idx="4">
                  <c:v>42552</c:v>
                </c:pt>
                <c:pt idx="5">
                  <c:v>42583</c:v>
                </c:pt>
                <c:pt idx="6">
                  <c:v>42614</c:v>
                </c:pt>
                <c:pt idx="7">
                  <c:v>42644</c:v>
                </c:pt>
                <c:pt idx="8">
                  <c:v>42675</c:v>
                </c:pt>
                <c:pt idx="9">
                  <c:v>42705</c:v>
                </c:pt>
                <c:pt idx="10">
                  <c:v>42736</c:v>
                </c:pt>
                <c:pt idx="11">
                  <c:v>42767</c:v>
                </c:pt>
              </c:numCache>
            </c:numRef>
          </c:cat>
          <c:val>
            <c:numRef>
              <c:f>'Sheet1 (2)'!$B$11:$M$11</c:f>
              <c:numCache>
                <c:formatCode>General</c:formatCode>
                <c:ptCount val="12"/>
                <c:pt idx="0">
                  <c:v>20</c:v>
                </c:pt>
                <c:pt idx="1">
                  <c:v>12</c:v>
                </c:pt>
                <c:pt idx="2">
                  <c:v>10</c:v>
                </c:pt>
                <c:pt idx="3">
                  <c:v>20</c:v>
                </c:pt>
                <c:pt idx="4">
                  <c:v>64</c:v>
                </c:pt>
                <c:pt idx="5">
                  <c:v>48</c:v>
                </c:pt>
                <c:pt idx="6">
                  <c:v>33</c:v>
                </c:pt>
                <c:pt idx="7">
                  <c:v>27</c:v>
                </c:pt>
                <c:pt idx="8">
                  <c:v>30</c:v>
                </c:pt>
                <c:pt idx="9">
                  <c:v>29</c:v>
                </c:pt>
                <c:pt idx="10">
                  <c:v>34</c:v>
                </c:pt>
                <c:pt idx="11">
                  <c:v>30</c:v>
                </c:pt>
              </c:numCache>
            </c:numRef>
          </c:val>
          <c:smooth val="0"/>
          <c:extLst xmlns:c16r2="http://schemas.microsoft.com/office/drawing/2015/06/chart">
            <c:ext xmlns:c16="http://schemas.microsoft.com/office/drawing/2014/chart" uri="{C3380CC4-5D6E-409C-BE32-E72D297353CC}">
              <c16:uniqueId val="{00000000-3DDF-41D6-8185-CCC0FB79E12D}"/>
            </c:ext>
          </c:extLst>
        </c:ser>
        <c:dLbls>
          <c:showLegendKey val="0"/>
          <c:showVal val="0"/>
          <c:showCatName val="0"/>
          <c:showSerName val="0"/>
          <c:showPercent val="0"/>
          <c:showBubbleSize val="0"/>
        </c:dLbls>
        <c:smooth val="0"/>
        <c:axId val="272703496"/>
        <c:axId val="364640416"/>
      </c:lineChart>
      <c:dateAx>
        <c:axId val="272703496"/>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64640416"/>
        <c:crosses val="autoZero"/>
        <c:auto val="1"/>
        <c:lblOffset val="100"/>
        <c:baseTimeUnit val="months"/>
      </c:dateAx>
      <c:valAx>
        <c:axId val="36464041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727034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2945660" cy="496412"/>
          </a:xfrm>
          <a:prstGeom prst="rect">
            <a:avLst/>
          </a:prstGeom>
        </p:spPr>
        <p:txBody>
          <a:bodyPr vert="horz" lIns="97769" tIns="48884" rIns="97769" bIns="48884" rtlCol="0"/>
          <a:lstStyle>
            <a:lvl1pPr algn="l">
              <a:defRPr sz="1300"/>
            </a:lvl1pPr>
          </a:lstStyle>
          <a:p>
            <a:endParaRPr lang="en-US" dirty="0"/>
          </a:p>
        </p:txBody>
      </p:sp>
      <p:sp>
        <p:nvSpPr>
          <p:cNvPr id="3" name="Date Placeholder 2"/>
          <p:cNvSpPr>
            <a:spLocks noGrp="1"/>
          </p:cNvSpPr>
          <p:nvPr>
            <p:ph type="dt" sz="quarter" idx="1"/>
          </p:nvPr>
        </p:nvSpPr>
        <p:spPr>
          <a:xfrm>
            <a:off x="3850443" y="3"/>
            <a:ext cx="2945660" cy="496412"/>
          </a:xfrm>
          <a:prstGeom prst="rect">
            <a:avLst/>
          </a:prstGeom>
        </p:spPr>
        <p:txBody>
          <a:bodyPr vert="horz" lIns="97769" tIns="48884" rIns="97769" bIns="48884" rtlCol="0"/>
          <a:lstStyle>
            <a:lvl1pPr algn="r">
              <a:defRPr sz="1300"/>
            </a:lvl1pPr>
          </a:lstStyle>
          <a:p>
            <a:fld id="{F7D8FEFD-7D20-4864-9B07-0824DBFAB82F}" type="datetimeFigureOut">
              <a:rPr lang="en-US" smtClean="0"/>
              <a:pPr/>
              <a:t>10/24/2017</a:t>
            </a:fld>
            <a:endParaRPr lang="en-US" dirty="0"/>
          </a:p>
        </p:txBody>
      </p:sp>
      <p:sp>
        <p:nvSpPr>
          <p:cNvPr id="4" name="Footer Placeholder 3"/>
          <p:cNvSpPr>
            <a:spLocks noGrp="1"/>
          </p:cNvSpPr>
          <p:nvPr>
            <p:ph type="ftr" sz="quarter" idx="2"/>
          </p:nvPr>
        </p:nvSpPr>
        <p:spPr>
          <a:xfrm>
            <a:off x="3" y="9430093"/>
            <a:ext cx="2945660" cy="496412"/>
          </a:xfrm>
          <a:prstGeom prst="rect">
            <a:avLst/>
          </a:prstGeom>
        </p:spPr>
        <p:txBody>
          <a:bodyPr vert="horz" lIns="97769" tIns="48884" rIns="97769" bIns="48884" rtlCol="0" anchor="b"/>
          <a:lstStyle>
            <a:lvl1pPr algn="l">
              <a:defRPr sz="1300"/>
            </a:lvl1pPr>
          </a:lstStyle>
          <a:p>
            <a:endParaRPr lang="en-US" dirty="0"/>
          </a:p>
        </p:txBody>
      </p:sp>
      <p:sp>
        <p:nvSpPr>
          <p:cNvPr id="5" name="Slide Number Placeholder 4"/>
          <p:cNvSpPr>
            <a:spLocks noGrp="1"/>
          </p:cNvSpPr>
          <p:nvPr>
            <p:ph type="sldNum" sz="quarter" idx="3"/>
          </p:nvPr>
        </p:nvSpPr>
        <p:spPr>
          <a:xfrm>
            <a:off x="3850443" y="9430093"/>
            <a:ext cx="2945660" cy="496412"/>
          </a:xfrm>
          <a:prstGeom prst="rect">
            <a:avLst/>
          </a:prstGeom>
        </p:spPr>
        <p:txBody>
          <a:bodyPr vert="horz" lIns="97769" tIns="48884" rIns="97769" bIns="48884" rtlCol="0" anchor="b"/>
          <a:lstStyle>
            <a:lvl1pPr algn="r">
              <a:defRPr sz="1300"/>
            </a:lvl1pPr>
          </a:lstStyle>
          <a:p>
            <a:fld id="{EAE5E17E-3B4E-43EE-8586-6D57C9F3161D}" type="slidenum">
              <a:rPr lang="en-US" smtClean="0"/>
              <a:pPr/>
              <a:t>‹#›</a:t>
            </a:fld>
            <a:endParaRPr lang="en-US" dirty="0"/>
          </a:p>
        </p:txBody>
      </p:sp>
    </p:spTree>
    <p:extLst>
      <p:ext uri="{BB962C8B-B14F-4D97-AF65-F5344CB8AC3E}">
        <p14:creationId xmlns:p14="http://schemas.microsoft.com/office/powerpoint/2010/main" val="17823819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3"/>
            <a:ext cx="2945660" cy="496412"/>
          </a:xfrm>
          <a:prstGeom prst="rect">
            <a:avLst/>
          </a:prstGeom>
        </p:spPr>
        <p:txBody>
          <a:bodyPr vert="horz" lIns="97769" tIns="48884" rIns="97769" bIns="48884" rtlCol="0"/>
          <a:lstStyle>
            <a:lvl1pPr algn="l">
              <a:defRPr sz="1300"/>
            </a:lvl1pPr>
          </a:lstStyle>
          <a:p>
            <a:endParaRPr lang="en-US" dirty="0"/>
          </a:p>
        </p:txBody>
      </p:sp>
      <p:sp>
        <p:nvSpPr>
          <p:cNvPr id="3" name="Date Placeholder 2"/>
          <p:cNvSpPr>
            <a:spLocks noGrp="1"/>
          </p:cNvSpPr>
          <p:nvPr>
            <p:ph type="dt" idx="1"/>
          </p:nvPr>
        </p:nvSpPr>
        <p:spPr>
          <a:xfrm>
            <a:off x="3850443" y="3"/>
            <a:ext cx="2945660" cy="496412"/>
          </a:xfrm>
          <a:prstGeom prst="rect">
            <a:avLst/>
          </a:prstGeom>
        </p:spPr>
        <p:txBody>
          <a:bodyPr vert="horz" lIns="97769" tIns="48884" rIns="97769" bIns="48884" rtlCol="0"/>
          <a:lstStyle>
            <a:lvl1pPr algn="r">
              <a:defRPr sz="1300"/>
            </a:lvl1pPr>
          </a:lstStyle>
          <a:p>
            <a:fld id="{C9114707-4629-42FF-8675-1A2339006874}" type="datetimeFigureOut">
              <a:rPr lang="en-US" smtClean="0"/>
              <a:pPr/>
              <a:t>10/24/2017</a:t>
            </a:fld>
            <a:endParaRPr lang="en-US" dirty="0"/>
          </a:p>
        </p:txBody>
      </p:sp>
      <p:sp>
        <p:nvSpPr>
          <p:cNvPr id="4" name="Slide Image Placeholder 3"/>
          <p:cNvSpPr>
            <a:spLocks noGrp="1" noRot="1" noChangeAspect="1"/>
          </p:cNvSpPr>
          <p:nvPr>
            <p:ph type="sldImg" idx="2"/>
          </p:nvPr>
        </p:nvSpPr>
        <p:spPr>
          <a:xfrm>
            <a:off x="917575" y="744538"/>
            <a:ext cx="4962525" cy="3721100"/>
          </a:xfrm>
          <a:prstGeom prst="rect">
            <a:avLst/>
          </a:prstGeom>
          <a:noFill/>
          <a:ln w="12700">
            <a:solidFill>
              <a:prstClr val="black"/>
            </a:solidFill>
          </a:ln>
        </p:spPr>
        <p:txBody>
          <a:bodyPr vert="horz" lIns="97769" tIns="48884" rIns="97769" bIns="48884" rtlCol="0" anchor="ctr"/>
          <a:lstStyle/>
          <a:p>
            <a:endParaRPr lang="en-US" dirty="0"/>
          </a:p>
        </p:txBody>
      </p:sp>
      <p:sp>
        <p:nvSpPr>
          <p:cNvPr id="5" name="Notes Placeholder 4"/>
          <p:cNvSpPr>
            <a:spLocks noGrp="1"/>
          </p:cNvSpPr>
          <p:nvPr>
            <p:ph type="body" sz="quarter" idx="3"/>
          </p:nvPr>
        </p:nvSpPr>
        <p:spPr>
          <a:xfrm>
            <a:off x="679768" y="4715910"/>
            <a:ext cx="5438140" cy="4467702"/>
          </a:xfrm>
          <a:prstGeom prst="rect">
            <a:avLst/>
          </a:prstGeom>
        </p:spPr>
        <p:txBody>
          <a:bodyPr vert="horz" lIns="97769" tIns="48884" rIns="97769" bIns="48884"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3" y="9430093"/>
            <a:ext cx="2945660" cy="496412"/>
          </a:xfrm>
          <a:prstGeom prst="rect">
            <a:avLst/>
          </a:prstGeom>
        </p:spPr>
        <p:txBody>
          <a:bodyPr vert="horz" lIns="97769" tIns="48884" rIns="97769" bIns="48884" rtlCol="0" anchor="b"/>
          <a:lstStyle>
            <a:lvl1pPr algn="l">
              <a:defRPr sz="1300"/>
            </a:lvl1pPr>
          </a:lstStyle>
          <a:p>
            <a:endParaRPr lang="en-US" dirty="0"/>
          </a:p>
        </p:txBody>
      </p:sp>
      <p:sp>
        <p:nvSpPr>
          <p:cNvPr id="7" name="Slide Number Placeholder 6"/>
          <p:cNvSpPr>
            <a:spLocks noGrp="1"/>
          </p:cNvSpPr>
          <p:nvPr>
            <p:ph type="sldNum" sz="quarter" idx="5"/>
          </p:nvPr>
        </p:nvSpPr>
        <p:spPr>
          <a:xfrm>
            <a:off x="3850443" y="9430093"/>
            <a:ext cx="2945660" cy="496412"/>
          </a:xfrm>
          <a:prstGeom prst="rect">
            <a:avLst/>
          </a:prstGeom>
        </p:spPr>
        <p:txBody>
          <a:bodyPr vert="horz" lIns="97769" tIns="48884" rIns="97769" bIns="48884" rtlCol="0" anchor="b"/>
          <a:lstStyle>
            <a:lvl1pPr algn="r">
              <a:defRPr sz="1300"/>
            </a:lvl1pPr>
          </a:lstStyle>
          <a:p>
            <a:fld id="{14BF0AA4-5C87-4E8C-B4B4-F2EDFEAEAECE}" type="slidenum">
              <a:rPr lang="en-US" smtClean="0"/>
              <a:pPr/>
              <a:t>‹#›</a:t>
            </a:fld>
            <a:endParaRPr lang="en-US" dirty="0"/>
          </a:p>
        </p:txBody>
      </p:sp>
    </p:spTree>
    <p:extLst>
      <p:ext uri="{BB962C8B-B14F-4D97-AF65-F5344CB8AC3E}">
        <p14:creationId xmlns:p14="http://schemas.microsoft.com/office/powerpoint/2010/main" val="2372580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1</a:t>
            </a:fld>
            <a:endParaRPr lang="en-US" dirty="0"/>
          </a:p>
        </p:txBody>
      </p:sp>
    </p:spTree>
    <p:extLst>
      <p:ext uri="{BB962C8B-B14F-4D97-AF65-F5344CB8AC3E}">
        <p14:creationId xmlns:p14="http://schemas.microsoft.com/office/powerpoint/2010/main" val="2906586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777875" y="585788"/>
            <a:ext cx="5316538" cy="3986212"/>
          </a:xfrm>
          <a:ln/>
        </p:spPr>
      </p:sp>
      <p:sp>
        <p:nvSpPr>
          <p:cNvPr id="5222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52228" name="Slide Number Placeholder 3"/>
          <p:cNvSpPr>
            <a:spLocks noGrp="1"/>
          </p:cNvSpPr>
          <p:nvPr>
            <p:ph type="sldNum" sz="quarter" idx="5"/>
          </p:nvPr>
        </p:nvSpPr>
        <p:spPr>
          <a:noFill/>
        </p:spPr>
        <p:txBody>
          <a:bodyPr/>
          <a:lstStyle/>
          <a:p>
            <a:fld id="{7EEA54CA-72DC-4CF6-BE60-5ED92C7A3CC3}" type="slidenum">
              <a:rPr lang="en-US" smtClean="0">
                <a:latin typeface="Arial" pitchFamily="34" charset="0"/>
              </a:rPr>
              <a:pPr/>
              <a:t>2</a:t>
            </a:fld>
            <a:endParaRPr lang="en-US" dirty="0" smtClean="0">
              <a:latin typeface="Arial" pitchFamily="34" charset="0"/>
            </a:endParaRPr>
          </a:p>
        </p:txBody>
      </p:sp>
    </p:spTree>
    <p:extLst>
      <p:ext uri="{BB962C8B-B14F-4D97-AF65-F5344CB8AC3E}">
        <p14:creationId xmlns:p14="http://schemas.microsoft.com/office/powerpoint/2010/main" val="42736132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777875" y="585788"/>
            <a:ext cx="5316538" cy="3986212"/>
          </a:xfrm>
          <a:ln/>
        </p:spPr>
      </p:sp>
      <p:sp>
        <p:nvSpPr>
          <p:cNvPr id="5222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52228" name="Slide Number Placeholder 3"/>
          <p:cNvSpPr>
            <a:spLocks noGrp="1"/>
          </p:cNvSpPr>
          <p:nvPr>
            <p:ph type="sldNum" sz="quarter" idx="5"/>
          </p:nvPr>
        </p:nvSpPr>
        <p:spPr>
          <a:noFill/>
        </p:spPr>
        <p:txBody>
          <a:bodyPr/>
          <a:lstStyle/>
          <a:p>
            <a:fld id="{7EEA54CA-72DC-4CF6-BE60-5ED92C7A3CC3}" type="slidenum">
              <a:rPr lang="en-US" smtClean="0">
                <a:latin typeface="Arial" pitchFamily="34" charset="0"/>
              </a:rPr>
              <a:pPr/>
              <a:t>3</a:t>
            </a:fld>
            <a:endParaRPr lang="en-US" dirty="0" smtClean="0">
              <a:latin typeface="Arial" pitchFamily="34" charset="0"/>
            </a:endParaRPr>
          </a:p>
        </p:txBody>
      </p:sp>
    </p:spTree>
    <p:extLst>
      <p:ext uri="{BB962C8B-B14F-4D97-AF65-F5344CB8AC3E}">
        <p14:creationId xmlns:p14="http://schemas.microsoft.com/office/powerpoint/2010/main" val="42736132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4</a:t>
            </a:fld>
            <a:endParaRPr lang="en-US" dirty="0"/>
          </a:p>
        </p:txBody>
      </p:sp>
    </p:spTree>
    <p:extLst>
      <p:ext uri="{BB962C8B-B14F-4D97-AF65-F5344CB8AC3E}">
        <p14:creationId xmlns:p14="http://schemas.microsoft.com/office/powerpoint/2010/main" val="1690506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7A84FC5C-7A14-4667-BDB6-EE86B98A6DAC}" type="slidenum">
              <a:rPr lang="en-GB" smtClean="0">
                <a:solidFill>
                  <a:prstClr val="black"/>
                </a:solidFill>
              </a:rPr>
              <a:pPr/>
              <a:t>5</a:t>
            </a:fld>
            <a:endParaRPr lang="en-GB" smtClean="0">
              <a:solidFill>
                <a:prstClr val="black"/>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974315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5223" eaLnBrk="0" fontAlgn="base" hangingPunct="0">
              <a:spcBef>
                <a:spcPct val="30000"/>
              </a:spcBef>
              <a:spcAft>
                <a:spcPct val="0"/>
              </a:spcAft>
              <a:defRPr/>
            </a:pPr>
            <a:r>
              <a:rPr lang="en-IE" dirty="0" smtClean="0"/>
              <a:t>We need to move away</a:t>
            </a:r>
            <a:r>
              <a:rPr lang="en-IE" baseline="0" dirty="0" smtClean="0"/>
              <a:t> from the “baking the cake culture”</a:t>
            </a:r>
            <a:r>
              <a:rPr lang="en-IE" dirty="0">
                <a:latin typeface="Arial" charset="0"/>
              </a:rPr>
              <a:t>. </a:t>
            </a:r>
          </a:p>
          <a:p>
            <a:pPr defTabSz="915223" eaLnBrk="0" fontAlgn="base" hangingPunct="0">
              <a:spcBef>
                <a:spcPct val="30000"/>
              </a:spcBef>
              <a:spcAft>
                <a:spcPct val="0"/>
              </a:spcAft>
              <a:defRPr/>
            </a:pPr>
            <a:endParaRPr lang="en-IE" dirty="0">
              <a:latin typeface="Arial" charset="0"/>
            </a:endParaRPr>
          </a:p>
          <a:p>
            <a:pPr defTabSz="915223" eaLnBrk="0" fontAlgn="base" hangingPunct="0">
              <a:spcBef>
                <a:spcPct val="30000"/>
              </a:spcBef>
              <a:spcAft>
                <a:spcPct val="0"/>
              </a:spcAft>
              <a:defRPr/>
            </a:pPr>
            <a:r>
              <a:rPr lang="en-IE" dirty="0">
                <a:latin typeface="Arial" charset="0"/>
              </a:rPr>
              <a:t>Organisations are already stating they are already over-regulated - we must make the distinction between assurances to funders and regulation. And proceed on that basis, ensuring proportionate accountability.  </a:t>
            </a:r>
          </a:p>
          <a:p>
            <a:pPr defTabSz="915223" eaLnBrk="0" fontAlgn="base" hangingPunct="0">
              <a:spcBef>
                <a:spcPct val="30000"/>
              </a:spcBef>
              <a:spcAft>
                <a:spcPct val="0"/>
              </a:spcAft>
              <a:defRPr/>
            </a:pPr>
            <a:endParaRPr lang="en-IE" dirty="0">
              <a:latin typeface="Arial" charset="0"/>
            </a:endParaRPr>
          </a:p>
          <a:p>
            <a:pPr defTabSz="915223" eaLnBrk="0" fontAlgn="base" hangingPunct="0">
              <a:spcBef>
                <a:spcPct val="30000"/>
              </a:spcBef>
              <a:spcAft>
                <a:spcPct val="0"/>
              </a:spcAft>
              <a:defRPr/>
            </a:pPr>
            <a:r>
              <a:rPr lang="en-IE" dirty="0">
                <a:latin typeface="Arial" charset="0"/>
              </a:rPr>
              <a:t>Good governance in my mind is about the responsible application of fundamental principles to the decisions we make. The Accounting and Reporting regulations will play a key role in creating transparency. In speaking to various trustees (we have interviewed over 200) it is evident that many Charities now understand the benefits of limiting the opportunities for reappointment of both Trustees and Chairs in order to support the flow of new volunteers, to minimise the risk of ‘group think’ and of governors becoming too close to the senior management team. Trustees are learning that the controlling mind of any Charity should always be the Board and are realising the dangers of not having appropriate and robust, checks and balances in place. Unfortunately, our data on some charities and in reviewing applications for registration it is also evident that some charities have not yet learned lessons. </a:t>
            </a:r>
          </a:p>
          <a:p>
            <a:pPr defTabSz="915223" eaLnBrk="0" fontAlgn="base" hangingPunct="0">
              <a:spcBef>
                <a:spcPct val="30000"/>
              </a:spcBef>
              <a:spcAft>
                <a:spcPct val="0"/>
              </a:spcAft>
              <a:defRPr/>
            </a:pPr>
            <a:endParaRPr lang="en-IE" dirty="0">
              <a:latin typeface="Arial" charset="0"/>
            </a:endParaRPr>
          </a:p>
        </p:txBody>
      </p:sp>
      <p:sp>
        <p:nvSpPr>
          <p:cNvPr id="4" name="Slide Number Placeholder 3"/>
          <p:cNvSpPr>
            <a:spLocks noGrp="1"/>
          </p:cNvSpPr>
          <p:nvPr>
            <p:ph type="sldNum" sz="quarter" idx="10"/>
          </p:nvPr>
        </p:nvSpPr>
        <p:spPr/>
        <p:txBody>
          <a:bodyPr/>
          <a:lstStyle/>
          <a:p>
            <a:pPr>
              <a:defRPr/>
            </a:pPr>
            <a:fld id="{CBEC7EC8-71CA-450E-A9F9-5D3D2EF62A7D}" type="slidenum">
              <a:rPr lang="en-GB" smtClean="0">
                <a:solidFill>
                  <a:prstClr val="black"/>
                </a:solidFill>
              </a:rPr>
              <a:pPr>
                <a:defRPr/>
              </a:pPr>
              <a:t>10</a:t>
            </a:fld>
            <a:endParaRPr lang="en-GB">
              <a:solidFill>
                <a:prstClr val="black"/>
              </a:solidFill>
            </a:endParaRPr>
          </a:p>
        </p:txBody>
      </p:sp>
    </p:spTree>
    <p:extLst>
      <p:ext uri="{BB962C8B-B14F-4D97-AF65-F5344CB8AC3E}">
        <p14:creationId xmlns:p14="http://schemas.microsoft.com/office/powerpoint/2010/main" val="34972573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96D2D32C-6C75-47A5-8DB0-C33D8103CBB6}" type="slidenum">
              <a:rPr lang="en-GB" smtClean="0">
                <a:solidFill>
                  <a:prstClr val="black"/>
                </a:solidFill>
              </a:rPr>
              <a:pPr/>
              <a:t>14</a:t>
            </a:fld>
            <a:endParaRPr lang="en-GB" smtClean="0">
              <a:solidFill>
                <a:prstClr val="black"/>
              </a:solidFill>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1504180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37E399B7-ECAE-4E34-9C45-FC0DB5143999}" type="slidenum">
              <a:rPr lang="en-GB" smtClean="0">
                <a:solidFill>
                  <a:prstClr val="black"/>
                </a:solidFill>
              </a:rPr>
              <a:pPr/>
              <a:t>15</a:t>
            </a:fld>
            <a:endParaRPr lang="en-GB">
              <a:solidFill>
                <a:prstClr val="black"/>
              </a:solidFill>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9789516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DEBE4240-9BE1-401C-8873-EFB55000397F}" type="slidenum">
              <a:rPr lang="en-GB" smtClean="0">
                <a:solidFill>
                  <a:prstClr val="black"/>
                </a:solidFill>
              </a:rPr>
              <a:pPr/>
              <a:t>19</a:t>
            </a:fld>
            <a:endParaRPr lang="en-GB">
              <a:solidFill>
                <a:prstClr val="black"/>
              </a:solidFill>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33084283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845A3A2F-A4F0-494B-9805-EBA4594764DF}" type="slidenum">
              <a:rPr lang="en-GB" smtClean="0">
                <a:solidFill>
                  <a:prstClr val="black"/>
                </a:solidFill>
              </a:rPr>
              <a:pPr/>
              <a:t>20</a:t>
            </a:fld>
            <a:endParaRPr lang="en-GB">
              <a:solidFill>
                <a:prstClr val="black"/>
              </a:solidFill>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endParaRPr lang="en-US"/>
          </a:p>
        </p:txBody>
      </p:sp>
    </p:spTree>
    <p:extLst>
      <p:ext uri="{BB962C8B-B14F-4D97-AF65-F5344CB8AC3E}">
        <p14:creationId xmlns:p14="http://schemas.microsoft.com/office/powerpoint/2010/main" val="15695800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7D3FF86E-DB89-407C-B27D-650E15B8915D}" type="slidenum">
              <a:rPr lang="en-GB" smtClean="0">
                <a:solidFill>
                  <a:prstClr val="black"/>
                </a:solidFill>
              </a:rPr>
              <a:pPr/>
              <a:t>21</a:t>
            </a:fld>
            <a:endParaRPr lang="en-GB">
              <a:solidFill>
                <a:prstClr val="black"/>
              </a:solidFill>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4291247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E" dirty="0"/>
          </a:p>
        </p:txBody>
      </p:sp>
      <p:sp>
        <p:nvSpPr>
          <p:cNvPr id="4" name="Slide Number Placeholder 3"/>
          <p:cNvSpPr>
            <a:spLocks noGrp="1"/>
          </p:cNvSpPr>
          <p:nvPr>
            <p:ph type="sldNum" sz="quarter" idx="10"/>
          </p:nvPr>
        </p:nvSpPr>
        <p:spPr/>
        <p:txBody>
          <a:bodyPr/>
          <a:lstStyle/>
          <a:p>
            <a:pPr>
              <a:defRPr/>
            </a:pPr>
            <a:fld id="{CBEC7EC8-71CA-450E-A9F9-5D3D2EF62A7D}" type="slidenum">
              <a:rPr lang="en-GB" smtClean="0">
                <a:solidFill>
                  <a:prstClr val="black"/>
                </a:solidFill>
              </a:rPr>
              <a:pPr>
                <a:defRPr/>
              </a:pPr>
              <a:t>22</a:t>
            </a:fld>
            <a:endParaRPr lang="en-GB">
              <a:solidFill>
                <a:prstClr val="black"/>
              </a:solidFill>
            </a:endParaRPr>
          </a:p>
        </p:txBody>
      </p:sp>
    </p:spTree>
    <p:extLst>
      <p:ext uri="{BB962C8B-B14F-4D97-AF65-F5344CB8AC3E}">
        <p14:creationId xmlns:p14="http://schemas.microsoft.com/office/powerpoint/2010/main" val="34876408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7D3FF86E-DB89-407C-B27D-650E15B8915D}" type="slidenum">
              <a:rPr lang="en-GB" smtClean="0">
                <a:solidFill>
                  <a:prstClr val="black"/>
                </a:solidFill>
              </a:rPr>
              <a:pPr/>
              <a:t>23</a:t>
            </a:fld>
            <a:endParaRPr lang="en-GB" dirty="0">
              <a:solidFill>
                <a:prstClr val="black"/>
              </a:solidFill>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3103537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7D3FF86E-DB89-407C-B27D-650E15B8915D}" type="slidenum">
              <a:rPr lang="en-GB" smtClean="0">
                <a:solidFill>
                  <a:prstClr val="black"/>
                </a:solidFill>
              </a:rPr>
              <a:pPr/>
              <a:t>24</a:t>
            </a:fld>
            <a:endParaRPr lang="en-GB" dirty="0">
              <a:solidFill>
                <a:prstClr val="black"/>
              </a:solidFill>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endParaRPr lang="en-US" dirty="0"/>
          </a:p>
        </p:txBody>
      </p:sp>
    </p:spTree>
    <p:extLst>
      <p:ext uri="{BB962C8B-B14F-4D97-AF65-F5344CB8AC3E}">
        <p14:creationId xmlns:p14="http://schemas.microsoft.com/office/powerpoint/2010/main" val="14514768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777875" y="585788"/>
            <a:ext cx="5316538" cy="3986212"/>
          </a:xfrm>
          <a:ln/>
        </p:spPr>
      </p:sp>
      <p:sp>
        <p:nvSpPr>
          <p:cNvPr id="5222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52228" name="Slide Number Placeholder 3"/>
          <p:cNvSpPr>
            <a:spLocks noGrp="1"/>
          </p:cNvSpPr>
          <p:nvPr>
            <p:ph type="sldNum" sz="quarter" idx="5"/>
          </p:nvPr>
        </p:nvSpPr>
        <p:spPr>
          <a:noFill/>
        </p:spPr>
        <p:txBody>
          <a:bodyPr/>
          <a:lstStyle/>
          <a:p>
            <a:fld id="{7EEA54CA-72DC-4CF6-BE60-5ED92C7A3CC3}" type="slidenum">
              <a:rPr lang="en-US" smtClean="0">
                <a:latin typeface="Arial" pitchFamily="34" charset="0"/>
              </a:rPr>
              <a:pPr/>
              <a:t>25</a:t>
            </a:fld>
            <a:endParaRPr lang="en-US" dirty="0" smtClean="0">
              <a:latin typeface="Arial" pitchFamily="34" charset="0"/>
            </a:endParaRPr>
          </a:p>
        </p:txBody>
      </p:sp>
    </p:spTree>
    <p:extLst>
      <p:ext uri="{BB962C8B-B14F-4D97-AF65-F5344CB8AC3E}">
        <p14:creationId xmlns:p14="http://schemas.microsoft.com/office/powerpoint/2010/main" val="4273613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26</a:t>
            </a:fld>
            <a:endParaRPr lang="en-US" dirty="0"/>
          </a:p>
        </p:txBody>
      </p:sp>
    </p:spTree>
    <p:extLst>
      <p:ext uri="{BB962C8B-B14F-4D97-AF65-F5344CB8AC3E}">
        <p14:creationId xmlns:p14="http://schemas.microsoft.com/office/powerpoint/2010/main" val="149065528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27</a:t>
            </a:fld>
            <a:endParaRPr lang="en-US" dirty="0"/>
          </a:p>
        </p:txBody>
      </p:sp>
    </p:spTree>
    <p:extLst>
      <p:ext uri="{BB962C8B-B14F-4D97-AF65-F5344CB8AC3E}">
        <p14:creationId xmlns:p14="http://schemas.microsoft.com/office/powerpoint/2010/main" val="1535538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28</a:t>
            </a:fld>
            <a:endParaRPr lang="en-US" dirty="0"/>
          </a:p>
        </p:txBody>
      </p:sp>
    </p:spTree>
    <p:extLst>
      <p:ext uri="{BB962C8B-B14F-4D97-AF65-F5344CB8AC3E}">
        <p14:creationId xmlns:p14="http://schemas.microsoft.com/office/powerpoint/2010/main" val="170232942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29</a:t>
            </a:fld>
            <a:endParaRPr lang="en-US" dirty="0"/>
          </a:p>
        </p:txBody>
      </p:sp>
    </p:spTree>
    <p:extLst>
      <p:ext uri="{BB962C8B-B14F-4D97-AF65-F5344CB8AC3E}">
        <p14:creationId xmlns:p14="http://schemas.microsoft.com/office/powerpoint/2010/main" val="170232942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30</a:t>
            </a:fld>
            <a:endParaRPr lang="en-US" dirty="0"/>
          </a:p>
        </p:txBody>
      </p:sp>
    </p:spTree>
    <p:extLst>
      <p:ext uri="{BB962C8B-B14F-4D97-AF65-F5344CB8AC3E}">
        <p14:creationId xmlns:p14="http://schemas.microsoft.com/office/powerpoint/2010/main" val="13855407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31</a:t>
            </a:fld>
            <a:endParaRPr lang="en-US" dirty="0"/>
          </a:p>
        </p:txBody>
      </p:sp>
    </p:spTree>
    <p:extLst>
      <p:ext uri="{BB962C8B-B14F-4D97-AF65-F5344CB8AC3E}">
        <p14:creationId xmlns:p14="http://schemas.microsoft.com/office/powerpoint/2010/main" val="13855407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a:xfrm>
            <a:off x="777875" y="585788"/>
            <a:ext cx="5316538" cy="3986212"/>
          </a:xfrm>
          <a:ln/>
        </p:spPr>
      </p:sp>
      <p:sp>
        <p:nvSpPr>
          <p:cNvPr id="52227" name="Notes Placeholder 2"/>
          <p:cNvSpPr>
            <a:spLocks noGrp="1"/>
          </p:cNvSpPr>
          <p:nvPr>
            <p:ph type="body" idx="1"/>
          </p:nvPr>
        </p:nvSpPr>
        <p:spPr>
          <a:noFill/>
          <a:ln/>
        </p:spPr>
        <p:txBody>
          <a:bodyPr/>
          <a:lstStyle/>
          <a:p>
            <a:endParaRPr lang="en-US" dirty="0" smtClean="0">
              <a:latin typeface="Arial" pitchFamily="34" charset="0"/>
            </a:endParaRPr>
          </a:p>
        </p:txBody>
      </p:sp>
      <p:sp>
        <p:nvSpPr>
          <p:cNvPr id="52228" name="Slide Number Placeholder 3"/>
          <p:cNvSpPr>
            <a:spLocks noGrp="1"/>
          </p:cNvSpPr>
          <p:nvPr>
            <p:ph type="sldNum" sz="quarter" idx="5"/>
          </p:nvPr>
        </p:nvSpPr>
        <p:spPr>
          <a:noFill/>
        </p:spPr>
        <p:txBody>
          <a:bodyPr/>
          <a:lstStyle/>
          <a:p>
            <a:fld id="{7EEA54CA-72DC-4CF6-BE60-5ED92C7A3CC3}" type="slidenum">
              <a:rPr lang="en-US" smtClean="0">
                <a:latin typeface="Arial" pitchFamily="34" charset="0"/>
              </a:rPr>
              <a:pPr/>
              <a:t>32</a:t>
            </a:fld>
            <a:endParaRPr lang="en-US" dirty="0" smtClean="0">
              <a:latin typeface="Arial" pitchFamily="34" charset="0"/>
            </a:endParaRPr>
          </a:p>
        </p:txBody>
      </p:sp>
    </p:spTree>
    <p:extLst>
      <p:ext uri="{BB962C8B-B14F-4D97-AF65-F5344CB8AC3E}">
        <p14:creationId xmlns:p14="http://schemas.microsoft.com/office/powerpoint/2010/main" val="42736132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33</a:t>
            </a:fld>
            <a:endParaRPr lang="en-US" dirty="0"/>
          </a:p>
        </p:txBody>
      </p:sp>
    </p:spTree>
    <p:extLst>
      <p:ext uri="{BB962C8B-B14F-4D97-AF65-F5344CB8AC3E}">
        <p14:creationId xmlns:p14="http://schemas.microsoft.com/office/powerpoint/2010/main" val="31142529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34</a:t>
            </a:fld>
            <a:endParaRPr lang="en-US" dirty="0"/>
          </a:p>
        </p:txBody>
      </p:sp>
    </p:spTree>
    <p:extLst>
      <p:ext uri="{BB962C8B-B14F-4D97-AF65-F5344CB8AC3E}">
        <p14:creationId xmlns:p14="http://schemas.microsoft.com/office/powerpoint/2010/main" val="29025244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35</a:t>
            </a:fld>
            <a:endParaRPr lang="en-US" dirty="0"/>
          </a:p>
        </p:txBody>
      </p:sp>
    </p:spTree>
    <p:extLst>
      <p:ext uri="{BB962C8B-B14F-4D97-AF65-F5344CB8AC3E}">
        <p14:creationId xmlns:p14="http://schemas.microsoft.com/office/powerpoint/2010/main" val="38336333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36</a:t>
            </a:fld>
            <a:endParaRPr lang="en-US" dirty="0"/>
          </a:p>
        </p:txBody>
      </p:sp>
    </p:spTree>
    <p:extLst>
      <p:ext uri="{BB962C8B-B14F-4D97-AF65-F5344CB8AC3E}">
        <p14:creationId xmlns:p14="http://schemas.microsoft.com/office/powerpoint/2010/main" val="35367440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37</a:t>
            </a:fld>
            <a:endParaRPr lang="en-US" dirty="0"/>
          </a:p>
        </p:txBody>
      </p:sp>
    </p:spTree>
    <p:extLst>
      <p:ext uri="{BB962C8B-B14F-4D97-AF65-F5344CB8AC3E}">
        <p14:creationId xmlns:p14="http://schemas.microsoft.com/office/powerpoint/2010/main" val="169050604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38</a:t>
            </a:fld>
            <a:endParaRPr lang="en-US" dirty="0"/>
          </a:p>
        </p:txBody>
      </p:sp>
    </p:spTree>
    <p:extLst>
      <p:ext uri="{BB962C8B-B14F-4D97-AF65-F5344CB8AC3E}">
        <p14:creationId xmlns:p14="http://schemas.microsoft.com/office/powerpoint/2010/main" val="18012010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39</a:t>
            </a:fld>
            <a:endParaRPr lang="en-US" dirty="0"/>
          </a:p>
        </p:txBody>
      </p:sp>
    </p:spTree>
    <p:extLst>
      <p:ext uri="{BB962C8B-B14F-4D97-AF65-F5344CB8AC3E}">
        <p14:creationId xmlns:p14="http://schemas.microsoft.com/office/powerpoint/2010/main" val="20301954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40</a:t>
            </a:fld>
            <a:endParaRPr lang="en-US" dirty="0"/>
          </a:p>
        </p:txBody>
      </p:sp>
    </p:spTree>
    <p:extLst>
      <p:ext uri="{BB962C8B-B14F-4D97-AF65-F5344CB8AC3E}">
        <p14:creationId xmlns:p14="http://schemas.microsoft.com/office/powerpoint/2010/main" val="32168240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41</a:t>
            </a:fld>
            <a:endParaRPr lang="en-US" dirty="0"/>
          </a:p>
        </p:txBody>
      </p:sp>
    </p:spTree>
    <p:extLst>
      <p:ext uri="{BB962C8B-B14F-4D97-AF65-F5344CB8AC3E}">
        <p14:creationId xmlns:p14="http://schemas.microsoft.com/office/powerpoint/2010/main" val="151494575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42</a:t>
            </a:fld>
            <a:endParaRPr lang="en-US" dirty="0"/>
          </a:p>
        </p:txBody>
      </p:sp>
    </p:spTree>
    <p:extLst>
      <p:ext uri="{BB962C8B-B14F-4D97-AF65-F5344CB8AC3E}">
        <p14:creationId xmlns:p14="http://schemas.microsoft.com/office/powerpoint/2010/main" val="15149457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a:p>
        </p:txBody>
      </p:sp>
      <p:sp>
        <p:nvSpPr>
          <p:cNvPr id="4" name="Slide Number Placeholder 3"/>
          <p:cNvSpPr>
            <a:spLocks noGrp="1"/>
          </p:cNvSpPr>
          <p:nvPr>
            <p:ph type="sldNum" sz="quarter" idx="10"/>
          </p:nvPr>
        </p:nvSpPr>
        <p:spPr/>
        <p:txBody>
          <a:bodyPr/>
          <a:lstStyle/>
          <a:p>
            <a:fld id="{14BF0AA4-5C87-4E8C-B4B4-F2EDFEAEAECE}" type="slidenum">
              <a:rPr lang="en-US" smtClean="0"/>
              <a:pPr/>
              <a:t>43</a:t>
            </a:fld>
            <a:endParaRPr lang="en-US" dirty="0"/>
          </a:p>
        </p:txBody>
      </p:sp>
    </p:spTree>
    <p:extLst>
      <p:ext uri="{BB962C8B-B14F-4D97-AF65-F5344CB8AC3E}">
        <p14:creationId xmlns:p14="http://schemas.microsoft.com/office/powerpoint/2010/main" val="2208447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80A60CF-8DA2-4F66-9E27-641A946BFFCD}" type="datetime1">
              <a:rPr lang="en-US" smtClean="0"/>
              <a:pPr/>
              <a:t>10/24/2017</a:t>
            </a:fld>
            <a:endParaRPr lang="en-US" dirty="0"/>
          </a:p>
        </p:txBody>
      </p:sp>
      <p:sp>
        <p:nvSpPr>
          <p:cNvPr id="17" name="Footer Placeholder 16"/>
          <p:cNvSpPr>
            <a:spLocks noGrp="1"/>
          </p:cNvSpPr>
          <p:nvPr>
            <p:ph type="ftr" sz="quarter" idx="11"/>
          </p:nvPr>
        </p:nvSpPr>
        <p:spPr/>
        <p:txBody>
          <a:bodyPr/>
          <a:lstStyle/>
          <a:p>
            <a:r>
              <a:rPr kumimoji="0" lang="en-US" dirty="0" smtClean="0"/>
              <a:t>Cooney &amp; Associates</a:t>
            </a:r>
            <a:endParaRPr kumimoji="0" lang="en-US" dirty="0"/>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6F42FDE4-A7DD-41A7-A0A6-9B649FB43336}" type="slidenum">
              <a:rPr kumimoji="0" lang="en-US" smtClean="0"/>
              <a:pPr/>
              <a:t>‹#›</a:t>
            </a:fld>
            <a:endParaRPr kumimoji="0" lang="en-US" sz="1400" dirty="0">
              <a:solidFill>
                <a:srgbClr val="FFFFFF"/>
              </a:solidFill>
            </a:endParaRPr>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ADFACCC3-6E28-4D04-9A3E-F84D676C3351}" type="datetime1">
              <a:rPr lang="en-US" smtClean="0"/>
              <a:pPr/>
              <a:t>10/24/2017</a:t>
            </a:fld>
            <a:endParaRPr lang="en-US" dirty="0"/>
          </a:p>
        </p:txBody>
      </p:sp>
      <p:sp>
        <p:nvSpPr>
          <p:cNvPr id="5" name="Footer Placeholder 4"/>
          <p:cNvSpPr>
            <a:spLocks noGrp="1"/>
          </p:cNvSpPr>
          <p:nvPr>
            <p:ph type="ftr" sz="quarter" idx="11"/>
          </p:nvPr>
        </p:nvSpPr>
        <p:spPr/>
        <p:txBody>
          <a:bodyPr/>
          <a:lstStyle/>
          <a:p>
            <a:r>
              <a:rPr kumimoji="0" lang="en-US" dirty="0" smtClean="0"/>
              <a:t>Cooney &amp; Associates</a:t>
            </a:r>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dirty="0"/>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A75168B0-DAEE-48A7-A4AA-6D8B82842A42}" type="datetime1">
              <a:rPr lang="en-US" smtClean="0"/>
              <a:pPr/>
              <a:t>10/24/2017</a:t>
            </a:fld>
            <a:endParaRPr lang="en-US" dirty="0"/>
          </a:p>
        </p:txBody>
      </p:sp>
      <p:sp>
        <p:nvSpPr>
          <p:cNvPr id="5" name="Footer Placeholder 4"/>
          <p:cNvSpPr>
            <a:spLocks noGrp="1"/>
          </p:cNvSpPr>
          <p:nvPr>
            <p:ph type="ftr" sz="quarter" idx="11"/>
          </p:nvPr>
        </p:nvSpPr>
        <p:spPr>
          <a:xfrm>
            <a:off x="800100" y="6172200"/>
            <a:ext cx="4000500" cy="457200"/>
          </a:xfrm>
        </p:spPr>
        <p:txBody>
          <a:bodyPr/>
          <a:lstStyle/>
          <a:p>
            <a:r>
              <a:rPr kumimoji="0" lang="en-US" dirty="0" smtClean="0"/>
              <a:t>Cooney &amp; Associates</a:t>
            </a:r>
            <a:endParaRPr kumimoji="0" lang="en-US" dirty="0"/>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6" name="Slide Number Placeholder 5"/>
          <p:cNvSpPr>
            <a:spLocks noGrp="1"/>
          </p:cNvSpPr>
          <p:nvPr>
            <p:ph type="sldNum" sz="quarter" idx="12"/>
          </p:nvPr>
        </p:nvSpPr>
        <p:spPr>
          <a:xfrm>
            <a:off x="146304" y="6208776"/>
            <a:ext cx="457200" cy="457200"/>
          </a:xfrm>
        </p:spPr>
        <p:txBody>
          <a:bodyPr/>
          <a:lstStyle/>
          <a:p>
            <a:fld id="{6F42FDE4-A7DD-41A7-A0A6-9B649FB43336}" type="slidenum">
              <a:rPr kumimoji="0" lang="en-US" smtClean="0"/>
              <a:pPr/>
              <a:t>‹#›</a:t>
            </a:fld>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3FA83E85-F84E-4E78-92E6-C1A669D6B27C}" type="datetime1">
              <a:rPr lang="en-US" smtClean="0"/>
              <a:pPr/>
              <a:t>10/24/2017</a:t>
            </a:fld>
            <a:endParaRPr lang="en-US" dirty="0"/>
          </a:p>
        </p:txBody>
      </p:sp>
      <p:sp>
        <p:nvSpPr>
          <p:cNvPr id="6" name="Footer Placeholder 5"/>
          <p:cNvSpPr>
            <a:spLocks noGrp="1"/>
          </p:cNvSpPr>
          <p:nvPr>
            <p:ph type="ftr" sz="quarter" idx="11"/>
          </p:nvPr>
        </p:nvSpPr>
        <p:spPr/>
        <p:txBody>
          <a:bodyPr/>
          <a:lstStyle/>
          <a:p>
            <a:r>
              <a:rPr kumimoji="0" lang="en-US" dirty="0" smtClean="0"/>
              <a:t>Cooney &amp; Associates</a:t>
            </a:r>
            <a:endParaRPr kumimoji="0" lang="en-US" dirty="0"/>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dirty="0"/>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F8DC22C-CE8F-479D-8025-658C938DD433}" type="datetime1">
              <a:rPr lang="en-US" smtClean="0"/>
              <a:pPr/>
              <a:t>10/24/2017</a:t>
            </a:fld>
            <a:endParaRPr lang="en-US" dirty="0"/>
          </a:p>
        </p:txBody>
      </p:sp>
      <p:sp>
        <p:nvSpPr>
          <p:cNvPr id="8" name="Footer Placeholder 7"/>
          <p:cNvSpPr>
            <a:spLocks noGrp="1"/>
          </p:cNvSpPr>
          <p:nvPr>
            <p:ph type="ftr" sz="quarter" idx="11"/>
          </p:nvPr>
        </p:nvSpPr>
        <p:spPr/>
        <p:txBody>
          <a:bodyPr/>
          <a:lstStyle/>
          <a:p>
            <a:r>
              <a:rPr kumimoji="0" lang="en-US" dirty="0" smtClean="0"/>
              <a:t>Cooney &amp; Associates</a:t>
            </a:r>
            <a:endParaRPr kumimoji="0" lang="en-US" dirty="0"/>
          </a:p>
        </p:txBody>
      </p:sp>
      <p:sp>
        <p:nvSpPr>
          <p:cNvPr id="9" name="Slide Number Placeholder 8"/>
          <p:cNvSpPr>
            <a:spLocks noGrp="1"/>
          </p:cNvSpPr>
          <p:nvPr>
            <p:ph type="sldNum" sz="quarter" idx="12"/>
          </p:nvPr>
        </p:nvSpPr>
        <p:spPr/>
        <p:txBody>
          <a:bodyPr/>
          <a:lstStyle/>
          <a:p>
            <a:fld id="{6F42FDE4-A7DD-41A7-A0A6-9B649FB43336}" type="slidenum">
              <a:rPr kumimoji="0" lang="en-US" smtClean="0"/>
              <a:pPr/>
              <a:t>‹#›</a:t>
            </a:fld>
            <a:endParaRPr kumimoji="0" lang="en-US" dirty="0"/>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517D45F-C90B-4707-9AFE-B45B2D3EEAB7}" type="datetime1">
              <a:rPr lang="en-US" smtClean="0"/>
              <a:pPr/>
              <a:t>10/24/2017</a:t>
            </a:fld>
            <a:endParaRPr lang="en-US" dirty="0"/>
          </a:p>
        </p:txBody>
      </p:sp>
      <p:sp>
        <p:nvSpPr>
          <p:cNvPr id="4" name="Footer Placeholder 3"/>
          <p:cNvSpPr>
            <a:spLocks noGrp="1"/>
          </p:cNvSpPr>
          <p:nvPr>
            <p:ph type="ftr" sz="quarter" idx="11"/>
          </p:nvPr>
        </p:nvSpPr>
        <p:spPr/>
        <p:txBody>
          <a:bodyPr/>
          <a:lstStyle/>
          <a:p>
            <a:r>
              <a:rPr kumimoji="0" lang="en-US" dirty="0" smtClean="0"/>
              <a:t>Cooney &amp; Associates</a:t>
            </a:r>
            <a:endParaRPr kumimoji="0" lang="en-US"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a:t>
            </a:fld>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B192EA7-27AE-47C9-9547-AD76E36AB35C}" type="datetime1">
              <a:rPr lang="en-US" smtClean="0"/>
              <a:pPr/>
              <a:t>10/24/2017</a:t>
            </a:fld>
            <a:endParaRPr lang="en-US" dirty="0"/>
          </a:p>
        </p:txBody>
      </p:sp>
      <p:sp>
        <p:nvSpPr>
          <p:cNvPr id="3" name="Footer Placeholder 2"/>
          <p:cNvSpPr>
            <a:spLocks noGrp="1"/>
          </p:cNvSpPr>
          <p:nvPr>
            <p:ph type="ftr" sz="quarter" idx="11"/>
          </p:nvPr>
        </p:nvSpPr>
        <p:spPr/>
        <p:txBody>
          <a:bodyPr/>
          <a:lstStyle/>
          <a:p>
            <a:r>
              <a:rPr kumimoji="0" lang="en-US" dirty="0" smtClean="0"/>
              <a:t>Cooney &amp; Associates</a:t>
            </a:r>
            <a:endParaRPr kumimoji="0" lang="en-US" dirty="0"/>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a:t>
            </a:fld>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11898A0-C7A7-4627-B01E-7669F258CB26}" type="datetime1">
              <a:rPr lang="en-US" smtClean="0"/>
              <a:pPr/>
              <a:t>10/24/2017</a:t>
            </a:fld>
            <a:endParaRPr lang="en-US" dirty="0"/>
          </a:p>
        </p:txBody>
      </p:sp>
      <p:sp>
        <p:nvSpPr>
          <p:cNvPr id="6" name="Footer Placeholder 5"/>
          <p:cNvSpPr>
            <a:spLocks noGrp="1"/>
          </p:cNvSpPr>
          <p:nvPr>
            <p:ph type="ftr" sz="quarter" idx="11"/>
          </p:nvPr>
        </p:nvSpPr>
        <p:spPr/>
        <p:txBody>
          <a:bodyPr/>
          <a:lstStyle/>
          <a:p>
            <a:r>
              <a:rPr kumimoji="0" lang="en-US" dirty="0" smtClean="0"/>
              <a:t>Cooney &amp; Associates</a:t>
            </a:r>
            <a:endParaRPr kumimoji="0" lang="en-US" dirty="0"/>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dirty="0"/>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23BDED0A-DBF3-49F0-983F-46CD3D644044}" type="datetime1">
              <a:rPr lang="en-US" smtClean="0"/>
              <a:pPr/>
              <a:t>10/24/2017</a:t>
            </a:fld>
            <a:endParaRPr lang="en-US" dirty="0"/>
          </a:p>
        </p:txBody>
      </p:sp>
      <p:sp>
        <p:nvSpPr>
          <p:cNvPr id="6" name="Footer Placeholder 5"/>
          <p:cNvSpPr>
            <a:spLocks noGrp="1"/>
          </p:cNvSpPr>
          <p:nvPr>
            <p:ph type="ftr" sz="quarter" idx="11"/>
          </p:nvPr>
        </p:nvSpPr>
        <p:spPr>
          <a:xfrm>
            <a:off x="914400" y="6172200"/>
            <a:ext cx="3886200" cy="457200"/>
          </a:xfrm>
        </p:spPr>
        <p:txBody>
          <a:bodyPr/>
          <a:lstStyle/>
          <a:p>
            <a:r>
              <a:rPr kumimoji="0" lang="en-US" dirty="0" smtClean="0"/>
              <a:t>Cooney &amp; Associates</a:t>
            </a:r>
            <a:endParaRPr kumimoji="0" lang="en-US" dirty="0"/>
          </a:p>
        </p:txBody>
      </p:sp>
      <p:sp>
        <p:nvSpPr>
          <p:cNvPr id="7" name="Slide Number Placeholder 6"/>
          <p:cNvSpPr>
            <a:spLocks noGrp="1"/>
          </p:cNvSpPr>
          <p:nvPr>
            <p:ph type="sldNum" sz="quarter" idx="12"/>
          </p:nvPr>
        </p:nvSpPr>
        <p:spPr>
          <a:xfrm>
            <a:off x="146304" y="6208776"/>
            <a:ext cx="457200" cy="457200"/>
          </a:xfrm>
        </p:spPr>
        <p:txBody>
          <a:bodyPr/>
          <a:lstStyle/>
          <a:p>
            <a:fld id="{6F42FDE4-A7DD-41A7-A0A6-9B649FB43336}" type="slidenum">
              <a:rPr kumimoji="0" lang="en-US" smtClean="0"/>
              <a:pPr/>
              <a:t>‹#›</a:t>
            </a:fld>
            <a:endParaRPr kumimoji="0" lang="en-US" dirty="0"/>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dirty="0"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494FC91-DBF1-43A2-8910-5F25FB77EB8D}" type="datetime1">
              <a:rPr lang="en-US" smtClean="0"/>
              <a:pPr/>
              <a:t>10/24/2017</a:t>
            </a:fld>
            <a:endParaRPr lang="en-US" dirty="0"/>
          </a:p>
        </p:txBody>
      </p:sp>
      <p:sp>
        <p:nvSpPr>
          <p:cNvPr id="5" name="Footer Placeholder 4"/>
          <p:cNvSpPr>
            <a:spLocks noGrp="1"/>
          </p:cNvSpPr>
          <p:nvPr>
            <p:ph type="ftr" sz="quarter" idx="11"/>
          </p:nvPr>
        </p:nvSpPr>
        <p:spPr/>
        <p:txBody>
          <a:bodyPr/>
          <a:lstStyle/>
          <a:p>
            <a:r>
              <a:rPr kumimoji="0" lang="en-US" dirty="0" smtClean="0"/>
              <a:t>Cooney &amp; Associates</a:t>
            </a:r>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B0BA500-6511-4FDF-BEE8-1A4D9704533E}" type="datetime1">
              <a:rPr lang="en-US" smtClean="0"/>
              <a:pPr/>
              <a:t>10/24/2017</a:t>
            </a:fld>
            <a:endParaRPr lang="en-US" dirty="0"/>
          </a:p>
        </p:txBody>
      </p:sp>
      <p:sp>
        <p:nvSpPr>
          <p:cNvPr id="5" name="Footer Placeholder 4"/>
          <p:cNvSpPr>
            <a:spLocks noGrp="1"/>
          </p:cNvSpPr>
          <p:nvPr>
            <p:ph type="ftr" sz="quarter" idx="11"/>
          </p:nvPr>
        </p:nvSpPr>
        <p:spPr/>
        <p:txBody>
          <a:bodyPr/>
          <a:lstStyle/>
          <a:p>
            <a:r>
              <a:rPr kumimoji="0" lang="en-US" dirty="0" smtClean="0"/>
              <a:t>Cooney &amp; Associates</a:t>
            </a:r>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4" name="Date Placeholder 29"/>
          <p:cNvSpPr>
            <a:spLocks noGrp="1"/>
          </p:cNvSpPr>
          <p:nvPr>
            <p:ph type="dt" sz="half" idx="10"/>
          </p:nvPr>
        </p:nvSpPr>
        <p:spPr/>
        <p:txBody>
          <a:bodyPr/>
          <a:lstStyle>
            <a:lvl1pPr>
              <a:defRPr/>
            </a:lvl1pPr>
          </a:lstStyle>
          <a:p>
            <a:pPr>
              <a:defRPr/>
            </a:pPr>
            <a:endParaRPr lang="en-GB">
              <a:solidFill>
                <a:srgbClr val="DBF5F9">
                  <a:shade val="90000"/>
                </a:srgbClr>
              </a:solidFill>
            </a:endParaRPr>
          </a:p>
        </p:txBody>
      </p:sp>
      <p:sp>
        <p:nvSpPr>
          <p:cNvPr id="5" name="Footer Placeholder 18"/>
          <p:cNvSpPr>
            <a:spLocks noGrp="1"/>
          </p:cNvSpPr>
          <p:nvPr>
            <p:ph type="ftr" sz="quarter" idx="11"/>
          </p:nvPr>
        </p:nvSpPr>
        <p:spPr/>
        <p:txBody>
          <a:bodyPr/>
          <a:lstStyle>
            <a:lvl1pPr>
              <a:defRPr/>
            </a:lvl1pPr>
          </a:lstStyle>
          <a:p>
            <a:pPr>
              <a:defRPr/>
            </a:pPr>
            <a:endParaRPr lang="en-GB">
              <a:solidFill>
                <a:srgbClr val="DBF5F9">
                  <a:shade val="90000"/>
                </a:srgbClr>
              </a:solidFill>
            </a:endParaRPr>
          </a:p>
        </p:txBody>
      </p:sp>
      <p:sp>
        <p:nvSpPr>
          <p:cNvPr id="6" name="Slide Number Placeholder 26"/>
          <p:cNvSpPr>
            <a:spLocks noGrp="1"/>
          </p:cNvSpPr>
          <p:nvPr>
            <p:ph type="sldNum" sz="quarter" idx="12"/>
          </p:nvPr>
        </p:nvSpPr>
        <p:spPr/>
        <p:txBody>
          <a:bodyPr/>
          <a:lstStyle>
            <a:lvl1pPr>
              <a:defRPr/>
            </a:lvl1pPr>
          </a:lstStyle>
          <a:p>
            <a:pPr>
              <a:defRPr/>
            </a:pPr>
            <a:fld id="{AB97E7F8-1C5B-4E5C-95C7-F52F141EEE34}" type="slidenum">
              <a:rPr lang="en-GB">
                <a:solidFill>
                  <a:srgbClr val="DBF5F9">
                    <a:shade val="90000"/>
                  </a:srgbClr>
                </a:solidFill>
              </a:rPr>
              <a:pPr>
                <a:defRPr/>
              </a:pPr>
              <a:t>‹#›</a:t>
            </a:fld>
            <a:endParaRPr lang="en-GB">
              <a:solidFill>
                <a:srgbClr val="DBF5F9">
                  <a:shade val="90000"/>
                </a:srgbClr>
              </a:solidFill>
            </a:endParaRPr>
          </a:p>
        </p:txBody>
      </p:sp>
    </p:spTree>
    <p:extLst>
      <p:ext uri="{BB962C8B-B14F-4D97-AF65-F5344CB8AC3E}">
        <p14:creationId xmlns:p14="http://schemas.microsoft.com/office/powerpoint/2010/main" val="2367728761"/>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9E6B6F1C-DC87-4996-B73D-D382FFE4B371}"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2807937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endParaRPr lang="en-GB">
              <a:solidFill>
                <a:srgbClr val="DBF5F9">
                  <a:shade val="90000"/>
                </a:srgbClr>
              </a:solidFill>
            </a:endParaRPr>
          </a:p>
        </p:txBody>
      </p:sp>
      <p:sp>
        <p:nvSpPr>
          <p:cNvPr id="5" name="Footer Placeholder 4"/>
          <p:cNvSpPr>
            <a:spLocks noGrp="1"/>
          </p:cNvSpPr>
          <p:nvPr>
            <p:ph type="ftr" sz="quarter" idx="11"/>
          </p:nvPr>
        </p:nvSpPr>
        <p:spPr/>
        <p:txBody>
          <a:bodyPr/>
          <a:lstStyle>
            <a:lvl1pPr>
              <a:defRPr/>
            </a:lvl1pPr>
          </a:lstStyle>
          <a:p>
            <a:pPr>
              <a:defRPr/>
            </a:pPr>
            <a:endParaRPr lang="en-GB">
              <a:solidFill>
                <a:srgbClr val="DBF5F9">
                  <a:shade val="90000"/>
                </a:srgbClr>
              </a:solidFill>
            </a:endParaRPr>
          </a:p>
        </p:txBody>
      </p:sp>
      <p:sp>
        <p:nvSpPr>
          <p:cNvPr id="6" name="Slide Number Placeholder 5"/>
          <p:cNvSpPr>
            <a:spLocks noGrp="1"/>
          </p:cNvSpPr>
          <p:nvPr>
            <p:ph type="sldNum" sz="quarter" idx="12"/>
          </p:nvPr>
        </p:nvSpPr>
        <p:spPr/>
        <p:txBody>
          <a:bodyPr/>
          <a:lstStyle>
            <a:lvl1pPr>
              <a:defRPr/>
            </a:lvl1pPr>
          </a:lstStyle>
          <a:p>
            <a:pPr>
              <a:defRPr/>
            </a:pPr>
            <a:fld id="{75125107-62CC-4461-80A1-CFD7632E409A}" type="slidenum">
              <a:rPr lang="en-GB">
                <a:solidFill>
                  <a:srgbClr val="DBF5F9">
                    <a:shade val="90000"/>
                  </a:srgbClr>
                </a:solidFill>
              </a:rPr>
              <a:pPr>
                <a:defRPr/>
              </a:pPr>
              <a:t>‹#›</a:t>
            </a:fld>
            <a:endParaRPr lang="en-GB">
              <a:solidFill>
                <a:srgbClr val="DBF5F9">
                  <a:shade val="90000"/>
                </a:srgbClr>
              </a:solidFill>
            </a:endParaRPr>
          </a:p>
        </p:txBody>
      </p:sp>
    </p:spTree>
    <p:extLst>
      <p:ext uri="{BB962C8B-B14F-4D97-AF65-F5344CB8AC3E}">
        <p14:creationId xmlns:p14="http://schemas.microsoft.com/office/powerpoint/2010/main" val="1468080683"/>
      </p:ext>
    </p:extLst>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A9644ACF-5AD6-4206-BFD3-8F65F7565398}"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7040153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8"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9" name="Slide Number Placeholder 17"/>
          <p:cNvSpPr>
            <a:spLocks noGrp="1"/>
          </p:cNvSpPr>
          <p:nvPr>
            <p:ph type="sldNum" sz="quarter" idx="12"/>
          </p:nvPr>
        </p:nvSpPr>
        <p:spPr/>
        <p:txBody>
          <a:bodyPr/>
          <a:lstStyle>
            <a:lvl1pPr>
              <a:defRPr/>
            </a:lvl1pPr>
          </a:lstStyle>
          <a:p>
            <a:pPr>
              <a:defRPr/>
            </a:pPr>
            <a:fld id="{A890DD78-0600-43A5-8D45-1BD17FEBE16F}"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28627416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4"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5" name="Slide Number Placeholder 17"/>
          <p:cNvSpPr>
            <a:spLocks noGrp="1"/>
          </p:cNvSpPr>
          <p:nvPr>
            <p:ph type="sldNum" sz="quarter" idx="12"/>
          </p:nvPr>
        </p:nvSpPr>
        <p:spPr/>
        <p:txBody>
          <a:bodyPr/>
          <a:lstStyle>
            <a:lvl1pPr>
              <a:defRPr/>
            </a:lvl1pPr>
          </a:lstStyle>
          <a:p>
            <a:pPr>
              <a:defRPr/>
            </a:pPr>
            <a:fld id="{ABDFF0E8-364A-4BD9-BA0E-15F8E54C627E}"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3878472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3"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4" name="Slide Number Placeholder 17"/>
          <p:cNvSpPr>
            <a:spLocks noGrp="1"/>
          </p:cNvSpPr>
          <p:nvPr>
            <p:ph type="sldNum" sz="quarter" idx="12"/>
          </p:nvPr>
        </p:nvSpPr>
        <p:spPr/>
        <p:txBody>
          <a:bodyPr/>
          <a:lstStyle>
            <a:lvl1pPr>
              <a:defRPr/>
            </a:lvl1pPr>
          </a:lstStyle>
          <a:p>
            <a:pPr>
              <a:defRPr/>
            </a:pPr>
            <a:fld id="{A528C1E4-0D4B-4234-99C8-CB40DD7AF0C5}"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42003354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16487416-4FBC-498E-A5FA-D2821C359998}"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1401280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a:solidFill>
                <a:prstClr val="white"/>
              </a:solidFill>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10" name="Footer Placeholder 5"/>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4F1A0925-E685-415C-B266-701F9542BA2D}"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286758208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61D41DD8-8966-43B8-B333-5EC81419C34D}"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80257195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p:cNvSpPr>
            <a:spLocks noGrp="1"/>
          </p:cNvSpPr>
          <p:nvPr>
            <p:ph type="dt" sz="half" idx="10"/>
          </p:nvPr>
        </p:nvSpPr>
        <p:spPr/>
        <p:txBody>
          <a:bodyPr/>
          <a:lstStyle>
            <a:lvl1pPr>
              <a:defRPr/>
            </a:lvl1pPr>
          </a:lstStyle>
          <a:p>
            <a:pPr>
              <a:defRPr/>
            </a:pPr>
            <a:endParaRPr lang="en-GB">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GB">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0ACD3196-BADB-4573-AED5-27E1A79EFBBA}" type="slidenum">
              <a:rPr lang="en-GB">
                <a:solidFill>
                  <a:srgbClr val="04617B">
                    <a:shade val="90000"/>
                  </a:srgbClr>
                </a:solidFill>
              </a:rPr>
              <a:pPr>
                <a:defRPr/>
              </a:pPr>
              <a:t>‹#›</a:t>
            </a:fld>
            <a:endParaRPr lang="en-GB">
              <a:solidFill>
                <a:srgbClr val="04617B">
                  <a:shade val="90000"/>
                </a:srgbClr>
              </a:solidFill>
            </a:endParaRPr>
          </a:p>
        </p:txBody>
      </p:sp>
    </p:spTree>
    <p:extLst>
      <p:ext uri="{BB962C8B-B14F-4D97-AF65-F5344CB8AC3E}">
        <p14:creationId xmlns:p14="http://schemas.microsoft.com/office/powerpoint/2010/main" val="41678317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lgn="r" eaLnBrk="1" latinLnBrk="0" hangingPunct="1"/>
            <a:fld id="{BCD69A9B-4A3F-4547-BB8A-6ABB602FC420}" type="datetime1">
              <a:rPr lang="en-US" smtClean="0"/>
              <a:pPr algn="r" eaLnBrk="1" latinLnBrk="0" hangingPunct="1"/>
              <a:t>10/24/2017</a:t>
            </a:fld>
            <a:endParaRPr lang="en-US" sz="1400" dirty="0">
              <a:solidFill>
                <a:schemeClr val="tx2"/>
              </a:solidFill>
            </a:endParaRPr>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r>
              <a:rPr kumimoji="0" lang="en-US" sz="1400" dirty="0" smtClean="0">
                <a:solidFill>
                  <a:schemeClr val="tx2"/>
                </a:solidFill>
              </a:rPr>
              <a:t>Cooney &amp; Associates</a:t>
            </a:r>
            <a:endParaRPr kumimoji="0" lang="en-US" sz="1400" dirty="0">
              <a:solidFill>
                <a:schemeClr val="tx2"/>
              </a:solidFill>
            </a:endParaRPr>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lgn="ctr" eaLnBrk="1" latinLnBrk="0" hangingPunct="1"/>
            <a:fld id="{6F42FDE4-A7DD-41A7-A0A6-9B649FB43336}" type="slidenum">
              <a:rPr kumimoji="0" lang="en-US" smtClean="0"/>
              <a:pPr algn="ctr" eaLnBrk="1" latinLnBrk="0" hangingPunct="1"/>
              <a:t>‹#›</a:t>
            </a:fld>
            <a:endParaRPr kumimoji="0" lang="en-US" sz="1400" dirty="0">
              <a:solidFill>
                <a:srgbClr val="FFFFFF"/>
              </a:solidFill>
              <a:latin typeface="+mj-lt"/>
              <a:ea typeface="+mj-ea"/>
              <a:cs typeface="+mj-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endParaRPr lang="en-GB">
              <a:solidFill>
                <a:srgbClr val="04617B">
                  <a:shade val="90000"/>
                </a:srgbClr>
              </a:solidFill>
              <a:latin typeface="Times New Roman" pitchFamily="18"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endParaRPr lang="en-GB">
              <a:solidFill>
                <a:srgbClr val="04617B">
                  <a:shade val="90000"/>
                </a:srgbClr>
              </a:solidFill>
              <a:latin typeface="Times New Roman" pitchFamily="18" charset="0"/>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spcBef>
                <a:spcPct val="0"/>
              </a:spcBef>
              <a:spcAft>
                <a:spcPct val="0"/>
              </a:spcAft>
              <a:defRPr/>
            </a:pPr>
            <a:fld id="{F24ECC16-D794-4563-BF66-4EE7FEF9FBF7}" type="slidenum">
              <a:rPr lang="en-GB">
                <a:solidFill>
                  <a:srgbClr val="04617B">
                    <a:shade val="90000"/>
                  </a:srgbClr>
                </a:solidFill>
                <a:latin typeface="Times New Roman" pitchFamily="18" charset="0"/>
              </a:rPr>
              <a:pPr fontAlgn="base">
                <a:spcBef>
                  <a:spcPct val="0"/>
                </a:spcBef>
                <a:spcAft>
                  <a:spcPct val="0"/>
                </a:spcAft>
                <a:defRPr/>
              </a:pPr>
              <a:t>‹#›</a:t>
            </a:fld>
            <a:endParaRPr lang="en-GB">
              <a:solidFill>
                <a:srgbClr val="04617B">
                  <a:shade val="90000"/>
                </a:srgbClr>
              </a:solidFill>
              <a:latin typeface="Times New Roman" pitchFamily="18" charset="0"/>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Times New Roman" pitchFamily="18"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base">
                <a:spcBef>
                  <a:spcPct val="0"/>
                </a:spcBef>
                <a:spcAft>
                  <a:spcPct val="0"/>
                </a:spcAft>
                <a:defRPr/>
              </a:pPr>
              <a:endParaRPr lang="en-US">
                <a:solidFill>
                  <a:prstClr val="black"/>
                </a:solidFill>
                <a:latin typeface="Times New Roman" pitchFamily="18" charset="0"/>
              </a:endParaRPr>
            </a:p>
          </p:txBody>
        </p:sp>
      </p:grpSp>
    </p:spTree>
    <p:extLst>
      <p:ext uri="{BB962C8B-B14F-4D97-AF65-F5344CB8AC3E}">
        <p14:creationId xmlns:p14="http://schemas.microsoft.com/office/powerpoint/2010/main" val="47684647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slide" Target="slide20.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avaat.net/" TargetMode="External"/><Relationship Id="rId2" Type="http://schemas.openxmlformats.org/officeDocument/2006/relationships/notesSlide" Target="../notesSlides/notesSlide33.xml"/><Relationship Id="rId1" Type="http://schemas.openxmlformats.org/officeDocument/2006/relationships/slideLayout" Target="../slideLayouts/slideLayout6.xml"/><Relationship Id="rId6" Type="http://schemas.openxmlformats.org/officeDocument/2006/relationships/image" Target="../media/image13.jpeg"/><Relationship Id="rId5" Type="http://schemas.openxmlformats.org/officeDocument/2006/relationships/hyperlink" Target="http://www.google.ie/url?sa=i&amp;rct=j&amp;q=&amp;esrc=s&amp;source=images&amp;cd=&amp;cad=rja&amp;uact=8&amp;ved=0ahUKEwiLwcLd5bXWAhXiIMAKHTWFDH0QjRwIBw&amp;url=http://www.fotosearch.com/CSP990/k9923950/&amp;psig=AFQjCNEUNkZbuL2agBZNucpD2hKeNeRi3Q&amp;ust=1506066663978829" TargetMode="External"/><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2547938"/>
            <a:ext cx="7772400" cy="2465238"/>
          </a:xfrm>
        </p:spPr>
        <p:txBody>
          <a:bodyPr>
            <a:normAutofit/>
          </a:bodyPr>
          <a:lstStyle/>
          <a:p>
            <a:pPr algn="ctr"/>
            <a:r>
              <a:rPr lang="en-IE" b="1" dirty="0" smtClean="0"/>
              <a:t>The Representative Church Body</a:t>
            </a:r>
          </a:p>
          <a:p>
            <a:pPr algn="ctr"/>
            <a:r>
              <a:rPr lang="en-IE" b="1" dirty="0" smtClean="0"/>
              <a:t>Supported by Ecclesiastical Insurance</a:t>
            </a:r>
          </a:p>
          <a:p>
            <a:pPr algn="ctr"/>
            <a:endParaRPr lang="en-IE" b="1" dirty="0" smtClean="0"/>
          </a:p>
          <a:p>
            <a:pPr algn="ctr"/>
            <a:r>
              <a:rPr lang="en-IE" sz="4000" b="1" dirty="0" smtClean="0"/>
              <a:t>Preparing for Charities Reporting</a:t>
            </a:r>
            <a:endParaRPr lang="en-IE" sz="4000" b="1"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1</a:t>
            </a:fld>
            <a:endParaRPr kumimoji="0" lang="en-US" dirty="0"/>
          </a:p>
        </p:txBody>
      </p:sp>
      <p:pic>
        <p:nvPicPr>
          <p:cNvPr id="6" name="Picture 2" descr="C:\Users\kwilliams\AppData\Local\Microsoft\Windows\Temporary Internet Files\Content.Outlook\0J705CCA\EIO 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375556"/>
            <a:ext cx="3599688" cy="137464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5656" y="550911"/>
            <a:ext cx="1017587" cy="102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1793428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Placeholder 2"/>
          <p:cNvSpPr>
            <a:spLocks noGrp="1"/>
          </p:cNvSpPr>
          <p:nvPr>
            <p:ph type="body" idx="1"/>
          </p:nvPr>
        </p:nvSpPr>
        <p:spPr>
          <a:xfrm>
            <a:off x="899592" y="5085184"/>
            <a:ext cx="7772400" cy="1500187"/>
          </a:xfrm>
        </p:spPr>
        <p:txBody>
          <a:bodyPr/>
          <a:lstStyle/>
          <a:p>
            <a:r>
              <a:rPr lang="en-GB" i="1" dirty="0" smtClean="0"/>
              <a:t>‘</a:t>
            </a:r>
            <a:endParaRPr lang="en-US" dirty="0" smtClean="0">
              <a:solidFill>
                <a:srgbClr val="58628C"/>
              </a:solidFill>
            </a:endParaRPr>
          </a:p>
          <a:p>
            <a:endParaRPr lang="en-US" i="1" dirty="0" smtClean="0">
              <a:solidFill>
                <a:srgbClr val="58628C"/>
              </a:solidFill>
            </a:endParaRPr>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2</a:t>
            </a:fld>
            <a:endParaRPr kumimoji="0" lang="en-US" dirty="0"/>
          </a:p>
        </p:txBody>
      </p:sp>
      <p:pic>
        <p:nvPicPr>
          <p:cNvPr id="2222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50911"/>
            <a:ext cx="1017587" cy="102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03504" y="4005064"/>
            <a:ext cx="8360984" cy="2092881"/>
          </a:xfrm>
          <a:prstGeom prst="rect">
            <a:avLst/>
          </a:prstGeom>
          <a:noFill/>
        </p:spPr>
        <p:txBody>
          <a:bodyPr wrap="square" rtlCol="0">
            <a:spAutoFit/>
          </a:bodyPr>
          <a:lstStyle/>
          <a:p>
            <a:pPr algn="ctr"/>
            <a:r>
              <a:rPr lang="en-IE" sz="2800" dirty="0" smtClean="0"/>
              <a:t>Mr David Ritchie</a:t>
            </a:r>
          </a:p>
          <a:p>
            <a:pPr algn="ctr"/>
            <a:r>
              <a:rPr lang="en-IE" sz="2800" dirty="0" smtClean="0"/>
              <a:t>Chief Officer of the RCB</a:t>
            </a:r>
          </a:p>
          <a:p>
            <a:pPr algn="ctr"/>
            <a:r>
              <a:rPr lang="en-IE" sz="2800" dirty="0" smtClean="0"/>
              <a:t>Mr Michael Murphy </a:t>
            </a:r>
          </a:p>
          <a:p>
            <a:pPr algn="ctr"/>
            <a:r>
              <a:rPr lang="en-IE" sz="2800" dirty="0" smtClean="0"/>
              <a:t>Head of Claims, Ecclesiastical Insurance</a:t>
            </a:r>
          </a:p>
          <a:p>
            <a:endParaRPr lang="en-IE" dirty="0"/>
          </a:p>
        </p:txBody>
      </p:sp>
      <p:sp>
        <p:nvSpPr>
          <p:cNvPr id="5" name="Title 4"/>
          <p:cNvSpPr>
            <a:spLocks noGrp="1"/>
          </p:cNvSpPr>
          <p:nvPr>
            <p:ph type="title"/>
          </p:nvPr>
        </p:nvSpPr>
        <p:spPr>
          <a:xfrm>
            <a:off x="722313" y="2636912"/>
            <a:ext cx="7772400" cy="1080120"/>
          </a:xfrm>
        </p:spPr>
        <p:txBody>
          <a:bodyPr>
            <a:normAutofit fontScale="90000"/>
          </a:bodyPr>
          <a:lstStyle/>
          <a:p>
            <a:pPr algn="ctr"/>
            <a:r>
              <a:rPr lang="en-IE" sz="3400" b="1" dirty="0" smtClean="0"/>
              <a:t>Welcome to </a:t>
            </a:r>
            <a:br>
              <a:rPr lang="en-IE" sz="3400" b="1" dirty="0" smtClean="0"/>
            </a:br>
            <a:r>
              <a:rPr lang="en-IE" sz="3400" b="1" dirty="0" smtClean="0"/>
              <a:t>“Preparing for Charities Reporting”</a:t>
            </a:r>
            <a:endParaRPr lang="en-IE" sz="3400" b="1" dirty="0"/>
          </a:p>
        </p:txBody>
      </p:sp>
      <p:pic>
        <p:nvPicPr>
          <p:cNvPr id="1026" name="Picture 2" descr="C:\Users\kwilliams\AppData\Local\Microsoft\Windows\Temporary Internet Files\Content.Outlook\0J705CCA\EIO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7944" y="375556"/>
            <a:ext cx="3599688" cy="1374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61758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6F42FDE4-A7DD-41A7-A0A6-9B649FB43336}" type="slidenum">
              <a:rPr kumimoji="0" lang="en-US" smtClean="0"/>
              <a:pPr/>
              <a:t>3</a:t>
            </a:fld>
            <a:endParaRPr kumimoji="0" lang="en-US" dirty="0"/>
          </a:p>
        </p:txBody>
      </p:sp>
      <p:pic>
        <p:nvPicPr>
          <p:cNvPr id="2222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75656" y="550911"/>
            <a:ext cx="1017587" cy="102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261244" y="2759561"/>
            <a:ext cx="8784976" cy="1569660"/>
          </a:xfrm>
          <a:prstGeom prst="rect">
            <a:avLst/>
          </a:prstGeom>
          <a:noFill/>
        </p:spPr>
        <p:txBody>
          <a:bodyPr wrap="square" rtlCol="0">
            <a:spAutoFit/>
          </a:bodyPr>
          <a:lstStyle/>
          <a:p>
            <a:pPr marL="342900" indent="-342900">
              <a:buFont typeface="Courier New" panose="02070309020205020404" pitchFamily="49" charset="0"/>
              <a:buChar char="o"/>
            </a:pPr>
            <a:r>
              <a:rPr lang="en-IE" sz="2400" b="1" dirty="0" smtClean="0"/>
              <a:t>John </a:t>
            </a:r>
            <a:r>
              <a:rPr lang="en-IE" sz="2400" b="1" dirty="0" err="1" smtClean="0"/>
              <a:t>Farrelly</a:t>
            </a:r>
            <a:r>
              <a:rPr lang="en-IE" sz="2400" b="1" dirty="0" smtClean="0"/>
              <a:t> </a:t>
            </a:r>
            <a:r>
              <a:rPr lang="en-IE" sz="2400" dirty="0" smtClean="0"/>
              <a:t>– Chief Executive, CRA</a:t>
            </a:r>
          </a:p>
          <a:p>
            <a:pPr marL="342900" indent="-342900">
              <a:buFont typeface="Courier New" panose="02070309020205020404" pitchFamily="49" charset="0"/>
              <a:buChar char="o"/>
            </a:pPr>
            <a:r>
              <a:rPr lang="en-IE" sz="2400" b="1" dirty="0" smtClean="0"/>
              <a:t>Tom Malone </a:t>
            </a:r>
            <a:r>
              <a:rPr lang="en-IE" sz="2400" dirty="0" smtClean="0"/>
              <a:t>– Head of Compliance &amp; Enforcement, CRA</a:t>
            </a:r>
          </a:p>
          <a:p>
            <a:pPr marL="342900" indent="-342900">
              <a:buFont typeface="Courier New" panose="02070309020205020404" pitchFamily="49" charset="0"/>
              <a:buChar char="o"/>
            </a:pPr>
            <a:r>
              <a:rPr lang="en-IE" sz="2400" b="1" dirty="0" smtClean="0"/>
              <a:t>Janet Maxwell </a:t>
            </a:r>
            <a:r>
              <a:rPr lang="en-IE" sz="2400" dirty="0" smtClean="0"/>
              <a:t>– Head of Communications &amp; Synod, RCB</a:t>
            </a:r>
          </a:p>
          <a:p>
            <a:pPr marL="342900" indent="-342900">
              <a:buFont typeface="Courier New" panose="02070309020205020404" pitchFamily="49" charset="0"/>
              <a:buChar char="o"/>
            </a:pPr>
            <a:r>
              <a:rPr lang="en-IE" sz="2400" b="1" dirty="0" smtClean="0"/>
              <a:t>Kate Williams </a:t>
            </a:r>
            <a:r>
              <a:rPr lang="en-IE" sz="2400" dirty="0" smtClean="0"/>
              <a:t>– Head of Finance &amp; IT, RCB</a:t>
            </a:r>
            <a:endParaRPr lang="en-IE" sz="2400" dirty="0"/>
          </a:p>
        </p:txBody>
      </p:sp>
      <p:pic>
        <p:nvPicPr>
          <p:cNvPr id="1026" name="Picture 2" descr="C:\Users\kwilliams\AppData\Local\Microsoft\Windows\Temporary Internet Files\Content.Outlook\0J705CCA\EIO Logo.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7944" y="375556"/>
            <a:ext cx="3599688" cy="1374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53399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188640"/>
            <a:ext cx="8948057" cy="792088"/>
          </a:xfrm>
        </p:spPr>
        <p:txBody>
          <a:bodyPr>
            <a:noAutofit/>
          </a:bodyPr>
          <a:lstStyle/>
          <a:p>
            <a:r>
              <a:rPr lang="en-IE" sz="2800" b="1" dirty="0" smtClean="0">
                <a:solidFill>
                  <a:srgbClr val="FF0000"/>
                </a:solidFill>
                <a:latin typeface="+mn-lt"/>
              </a:rPr>
              <a:t>Useful Terms before we start</a:t>
            </a:r>
            <a:endParaRPr lang="en-IE" sz="2800" b="1" dirty="0">
              <a:solidFill>
                <a:srgbClr val="FF0000"/>
              </a:solidFill>
              <a:latin typeface="+mn-lt"/>
            </a:endParaRPr>
          </a:p>
        </p:txBody>
      </p:sp>
      <p:sp>
        <p:nvSpPr>
          <p:cNvPr id="3" name="Content Placeholder 2"/>
          <p:cNvSpPr>
            <a:spLocks noGrp="1"/>
          </p:cNvSpPr>
          <p:nvPr>
            <p:ph idx="1"/>
          </p:nvPr>
        </p:nvSpPr>
        <p:spPr>
          <a:xfrm>
            <a:off x="200027" y="980728"/>
            <a:ext cx="8802461" cy="2808312"/>
          </a:xfrm>
        </p:spPr>
        <p:txBody>
          <a:bodyPr>
            <a:normAutofit fontScale="92500" lnSpcReduction="20000"/>
          </a:bodyPr>
          <a:lstStyle/>
          <a:p>
            <a:endParaRPr lang="en-IE" sz="2400" dirty="0" smtClean="0"/>
          </a:p>
          <a:p>
            <a:r>
              <a:rPr lang="en-IE" sz="2400" b="1" dirty="0" smtClean="0">
                <a:solidFill>
                  <a:srgbClr val="FF0000"/>
                </a:solidFill>
              </a:rPr>
              <a:t>Trustees </a:t>
            </a:r>
            <a:r>
              <a:rPr lang="en-IE" sz="2400" dirty="0" smtClean="0"/>
              <a:t>of the Parish are the members of the Select Vestry</a:t>
            </a:r>
          </a:p>
          <a:p>
            <a:pPr marL="0" indent="0">
              <a:buNone/>
            </a:pPr>
            <a:endParaRPr lang="en-IE" sz="2400" dirty="0" smtClean="0"/>
          </a:p>
          <a:p>
            <a:r>
              <a:rPr lang="en-IE" sz="2400" dirty="0" smtClean="0"/>
              <a:t>A Parish’s </a:t>
            </a:r>
            <a:r>
              <a:rPr lang="en-IE" sz="2400" b="1" dirty="0" smtClean="0">
                <a:solidFill>
                  <a:srgbClr val="FF0000"/>
                </a:solidFill>
              </a:rPr>
              <a:t>governing documents </a:t>
            </a:r>
            <a:r>
              <a:rPr lang="en-IE" sz="2400" dirty="0" smtClean="0"/>
              <a:t>are the Constitution of the Church of Ireland and the Diocesan Financial Scheme, along with the Ordinal and Statutes of the General Synod and pre-disestablishment ecclesiastical law – they are summarised in the </a:t>
            </a:r>
            <a:r>
              <a:rPr lang="en-IE" sz="2400" u="sng" dirty="0" smtClean="0">
                <a:solidFill>
                  <a:srgbClr val="FF0000"/>
                </a:solidFill>
              </a:rPr>
              <a:t>Explanatory Memorandum on Governance </a:t>
            </a:r>
            <a:r>
              <a:rPr lang="en-IE" sz="2400" dirty="0" smtClean="0"/>
              <a:t>document which is a 3 page document that is uploaded during registration. The original documents are lodged with the Charities Regulatory Authority annually by the Church.</a:t>
            </a:r>
          </a:p>
          <a:p>
            <a:endParaRPr lang="en-IE" sz="2400" dirty="0"/>
          </a:p>
          <a:p>
            <a:endParaRPr lang="en-IE" sz="2400" dirty="0"/>
          </a:p>
          <a:p>
            <a:endParaRPr lang="en-IE" sz="2400" dirty="0" smtClean="0"/>
          </a:p>
          <a:p>
            <a:pPr marL="0" indent="0">
              <a:buNone/>
            </a:pPr>
            <a:endParaRPr lang="en-IE" sz="2400" dirty="0"/>
          </a:p>
          <a:p>
            <a:pPr marL="0" indent="0" algn="ctr">
              <a:buNone/>
            </a:pPr>
            <a:endParaRPr lang="en-IE" sz="2400" dirty="0"/>
          </a:p>
          <a:p>
            <a:pPr marL="0" indent="0">
              <a:buNone/>
            </a:pPr>
            <a:endParaRPr lang="en-IE" sz="2400" dirty="0" smtClean="0"/>
          </a:p>
          <a:p>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4</a:t>
            </a:fld>
            <a:endParaRPr lang="en-IE" dirty="0"/>
          </a:p>
        </p:txBody>
      </p:sp>
    </p:spTree>
    <p:extLst>
      <p:ext uri="{BB962C8B-B14F-4D97-AF65-F5344CB8AC3E}">
        <p14:creationId xmlns:p14="http://schemas.microsoft.com/office/powerpoint/2010/main" val="320801661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57200" y="704088"/>
            <a:ext cx="8305800" cy="5389208"/>
          </a:xfrm>
        </p:spPr>
        <p:txBody>
          <a:bodyPr>
            <a:normAutofit/>
          </a:bodyPr>
          <a:lstStyle/>
          <a:p>
            <a:pPr>
              <a:defRPr/>
            </a:pPr>
            <a:r>
              <a:rPr lang="en-IE" sz="3600" dirty="0" smtClean="0">
                <a:solidFill>
                  <a:schemeClr val="bg1"/>
                </a:solidFill>
              </a:rPr>
              <a:t/>
            </a:r>
            <a:br>
              <a:rPr lang="en-IE" sz="3600" dirty="0" smtClean="0">
                <a:solidFill>
                  <a:schemeClr val="bg1"/>
                </a:solidFill>
              </a:rPr>
            </a:br>
            <a:r>
              <a:rPr lang="en-IE" sz="3600" dirty="0" smtClean="0">
                <a:solidFill>
                  <a:schemeClr val="bg1"/>
                </a:solidFill>
              </a:rPr>
              <a:t>.</a:t>
            </a:r>
            <a:endParaRPr lang="en-IE" sz="3600" dirty="0">
              <a:solidFill>
                <a:schemeClr val="bg1"/>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736" y="1288693"/>
            <a:ext cx="7988327" cy="3978037"/>
          </a:xfrm>
          <a:prstGeom prst="rect">
            <a:avLst/>
          </a:prstGeom>
        </p:spPr>
      </p:pic>
      <p:sp>
        <p:nvSpPr>
          <p:cNvPr id="3" name="Rectangle 2"/>
          <p:cNvSpPr/>
          <p:nvPr/>
        </p:nvSpPr>
        <p:spPr>
          <a:xfrm>
            <a:off x="3779912" y="5762990"/>
            <a:ext cx="4572000" cy="840230"/>
          </a:xfrm>
          <a:prstGeom prst="rect">
            <a:avLst/>
          </a:prstGeom>
        </p:spPr>
        <p:txBody>
          <a:bodyPr>
            <a:spAutoFit/>
          </a:bodyPr>
          <a:lstStyle/>
          <a:p>
            <a:pPr fontAlgn="base">
              <a:lnSpc>
                <a:spcPct val="90000"/>
              </a:lnSpc>
              <a:spcBef>
                <a:spcPct val="0"/>
              </a:spcBef>
              <a:spcAft>
                <a:spcPct val="0"/>
              </a:spcAft>
              <a:defRPr/>
            </a:pPr>
            <a:r>
              <a:rPr lang="en-IE" b="1" dirty="0">
                <a:solidFill>
                  <a:srgbClr val="0F6FC6">
                    <a:lumMod val="50000"/>
                  </a:srgbClr>
                </a:solidFill>
                <a:latin typeface="Times New Roman" pitchFamily="18" charset="0"/>
              </a:rPr>
              <a:t>John Farrelly</a:t>
            </a:r>
          </a:p>
          <a:p>
            <a:pPr fontAlgn="base">
              <a:lnSpc>
                <a:spcPct val="90000"/>
              </a:lnSpc>
              <a:spcBef>
                <a:spcPct val="0"/>
              </a:spcBef>
              <a:spcAft>
                <a:spcPct val="0"/>
              </a:spcAft>
              <a:defRPr/>
            </a:pPr>
            <a:r>
              <a:rPr lang="en-IE" b="1" dirty="0">
                <a:solidFill>
                  <a:srgbClr val="0F6FC6">
                    <a:lumMod val="50000"/>
                  </a:srgbClr>
                </a:solidFill>
                <a:latin typeface="Times New Roman" pitchFamily="18" charset="0"/>
              </a:rPr>
              <a:t>CEO The Charities Regulator</a:t>
            </a:r>
          </a:p>
          <a:p>
            <a:pPr fontAlgn="base">
              <a:lnSpc>
                <a:spcPct val="90000"/>
              </a:lnSpc>
              <a:spcBef>
                <a:spcPct val="0"/>
              </a:spcBef>
              <a:spcAft>
                <a:spcPct val="0"/>
              </a:spcAft>
              <a:defRPr/>
            </a:pPr>
            <a:endParaRPr lang="en-IE" b="1" dirty="0">
              <a:solidFill>
                <a:srgbClr val="0F6FC6">
                  <a:lumMod val="50000"/>
                </a:srgbClr>
              </a:solidFill>
              <a:latin typeface="Times New Roman" pitchFamily="18" charset="0"/>
            </a:endParaRPr>
          </a:p>
        </p:txBody>
      </p:sp>
    </p:spTree>
    <p:extLst>
      <p:ext uri="{BB962C8B-B14F-4D97-AF65-F5344CB8AC3E}">
        <p14:creationId xmlns:p14="http://schemas.microsoft.com/office/powerpoint/2010/main" val="29620061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201370"/>
            <a:ext cx="8229600" cy="1143000"/>
          </a:xfrm>
        </p:spPr>
        <p:txBody>
          <a:bodyPr/>
          <a:lstStyle/>
          <a:p>
            <a:pPr algn="ctr"/>
            <a:r>
              <a:rPr lang="en-IE" sz="2500" b="1" dirty="0" smtClean="0"/>
              <a:t/>
            </a:r>
            <a:br>
              <a:rPr lang="en-IE" sz="2500" b="1" dirty="0" smtClean="0"/>
            </a:br>
            <a:r>
              <a:rPr lang="en-IE" sz="2500" b="1" dirty="0"/>
              <a:t/>
            </a:r>
            <a:br>
              <a:rPr lang="en-IE" sz="2500" b="1" dirty="0"/>
            </a:br>
            <a:r>
              <a:rPr lang="en-IE" sz="2500" b="1" dirty="0" smtClean="0"/>
              <a:t>Our Mission</a:t>
            </a:r>
            <a:r>
              <a:rPr lang="en-IE" sz="2500" dirty="0" smtClean="0"/>
              <a:t/>
            </a:r>
            <a:br>
              <a:rPr lang="en-IE" sz="2500" dirty="0" smtClean="0"/>
            </a:br>
            <a:r>
              <a:rPr lang="en-IE" sz="2500" dirty="0" smtClean="0"/>
              <a:t> </a:t>
            </a:r>
            <a:r>
              <a:rPr lang="en-IE" sz="2300" dirty="0" smtClean="0"/>
              <a:t>Regulate, in the public Interest </a:t>
            </a:r>
            <a:br>
              <a:rPr lang="en-IE" sz="2300" dirty="0" smtClean="0"/>
            </a:br>
            <a:r>
              <a:rPr lang="en-IE" sz="2300" dirty="0" smtClean="0"/>
              <a:t>Ensure Charities comply with the law </a:t>
            </a:r>
            <a:br>
              <a:rPr lang="en-IE" sz="2300" dirty="0" smtClean="0"/>
            </a:br>
            <a:r>
              <a:rPr lang="en-IE" sz="2300" dirty="0" smtClean="0"/>
              <a:t>Support best Practice in the Governance, management &amp; Administration of Charities</a:t>
            </a:r>
            <a:endParaRPr lang="en-IE" sz="2300" dirty="0"/>
          </a:p>
        </p:txBody>
      </p:sp>
      <p:pic>
        <p:nvPicPr>
          <p:cNvPr id="8" name="Content Placeholder 7"/>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2627784" y="2313668"/>
            <a:ext cx="3816424" cy="3033464"/>
          </a:xfrm>
          <a:prstGeom prst="rect">
            <a:avLst/>
          </a:prstGeom>
        </p:spPr>
      </p:pic>
      <p:sp>
        <p:nvSpPr>
          <p:cNvPr id="5" name="Title 1"/>
          <p:cNvSpPr txBox="1">
            <a:spLocks/>
          </p:cNvSpPr>
          <p:nvPr/>
        </p:nvSpPr>
        <p:spPr bwMode="auto">
          <a:xfrm>
            <a:off x="323528" y="5517232"/>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a:lstStyle>
          <a:p>
            <a:pPr algn="ctr"/>
            <a:r>
              <a:rPr lang="en-IE" sz="2500" b="1" dirty="0" smtClean="0">
                <a:solidFill>
                  <a:srgbClr val="04617B"/>
                </a:solidFill>
              </a:rPr>
              <a:t>Our Vision</a:t>
            </a:r>
          </a:p>
          <a:p>
            <a:pPr algn="ctr"/>
            <a:r>
              <a:rPr lang="en-IE" sz="2500" dirty="0" smtClean="0">
                <a:solidFill>
                  <a:srgbClr val="04617B"/>
                </a:solidFill>
              </a:rPr>
              <a:t>A vibrant, trusted Charity Sector,</a:t>
            </a:r>
          </a:p>
          <a:p>
            <a:pPr algn="ctr"/>
            <a:r>
              <a:rPr lang="en-IE" sz="2500" dirty="0" smtClean="0">
                <a:solidFill>
                  <a:srgbClr val="04617B"/>
                </a:solidFill>
              </a:rPr>
              <a:t> valued for the Public Benefit it Provides</a:t>
            </a:r>
            <a:endParaRPr lang="en-IE" sz="2500" dirty="0">
              <a:solidFill>
                <a:srgbClr val="04617B"/>
              </a:solidFill>
            </a:endParaRPr>
          </a:p>
        </p:txBody>
      </p:sp>
    </p:spTree>
    <p:extLst>
      <p:ext uri="{BB962C8B-B14F-4D97-AF65-F5344CB8AC3E}">
        <p14:creationId xmlns:p14="http://schemas.microsoft.com/office/powerpoint/2010/main" val="1092087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1143000"/>
          </a:xfrm>
        </p:spPr>
        <p:txBody>
          <a:bodyPr/>
          <a:lstStyle/>
          <a:p>
            <a:pPr algn="ctr"/>
            <a:r>
              <a:rPr lang="en-IE" sz="3600" b="1" dirty="0" smtClean="0"/>
              <a:t>Main Functions</a:t>
            </a:r>
            <a:endParaRPr lang="en-IE" sz="3600" b="1" dirty="0"/>
          </a:p>
        </p:txBody>
      </p:sp>
      <p:sp>
        <p:nvSpPr>
          <p:cNvPr id="3" name="Content Placeholder 2"/>
          <p:cNvSpPr>
            <a:spLocks noGrp="1"/>
          </p:cNvSpPr>
          <p:nvPr>
            <p:ph idx="1"/>
          </p:nvPr>
        </p:nvSpPr>
        <p:spPr>
          <a:xfrm>
            <a:off x="457200" y="1556791"/>
            <a:ext cx="8229600" cy="4767809"/>
          </a:xfrm>
        </p:spPr>
        <p:txBody>
          <a:bodyPr/>
          <a:lstStyle/>
          <a:p>
            <a:pPr marL="285750" indent="-285750">
              <a:buFont typeface="Arial" panose="020B0604020202020204" pitchFamily="34" charset="0"/>
              <a:buChar char="•"/>
            </a:pPr>
            <a:r>
              <a:rPr lang="en-GB" sz="2000" dirty="0" smtClean="0">
                <a:latin typeface="+mj-lt"/>
              </a:rPr>
              <a:t>Increase </a:t>
            </a:r>
            <a:r>
              <a:rPr lang="en-GB" sz="2000" dirty="0">
                <a:latin typeface="+mj-lt"/>
              </a:rPr>
              <a:t>public trust and confidence </a:t>
            </a:r>
            <a:r>
              <a:rPr lang="en-IE" sz="2000" dirty="0" smtClean="0">
                <a:latin typeface="+mj-lt"/>
              </a:rPr>
              <a:t>in </a:t>
            </a:r>
            <a:r>
              <a:rPr lang="en-IE" sz="2000" dirty="0">
                <a:latin typeface="+mj-lt"/>
              </a:rPr>
              <a:t>the management and administration of </a:t>
            </a:r>
            <a:r>
              <a:rPr lang="en-IE" sz="2000" dirty="0" smtClean="0">
                <a:latin typeface="+mj-lt"/>
              </a:rPr>
              <a:t>charities</a:t>
            </a:r>
            <a:r>
              <a:rPr lang="en-IE" sz="2000" dirty="0">
                <a:latin typeface="+mj-lt"/>
              </a:rPr>
              <a:t> </a:t>
            </a:r>
          </a:p>
          <a:p>
            <a:pPr marL="285750" indent="-285750">
              <a:buFont typeface="Arial" panose="020B0604020202020204" pitchFamily="34" charset="0"/>
              <a:buChar char="•"/>
            </a:pPr>
            <a:endParaRPr lang="en-IE" sz="1000" dirty="0">
              <a:latin typeface="+mj-lt"/>
            </a:endParaRPr>
          </a:p>
          <a:p>
            <a:pPr marL="285750" lvl="0" indent="-285750">
              <a:buFont typeface="Arial" panose="020B0604020202020204" pitchFamily="34" charset="0"/>
              <a:buChar char="•"/>
            </a:pPr>
            <a:r>
              <a:rPr lang="en-GB" sz="2000" dirty="0" smtClean="0">
                <a:latin typeface="+mj-lt"/>
              </a:rPr>
              <a:t>Establish </a:t>
            </a:r>
            <a:r>
              <a:rPr lang="en-GB" sz="2000" dirty="0">
                <a:latin typeface="+mj-lt"/>
              </a:rPr>
              <a:t>and maintain the Register of </a:t>
            </a:r>
            <a:r>
              <a:rPr lang="en-GB" sz="2000" dirty="0" smtClean="0">
                <a:latin typeface="+mj-lt"/>
              </a:rPr>
              <a:t>Charities </a:t>
            </a:r>
          </a:p>
          <a:p>
            <a:pPr marL="285750" lvl="0" indent="-285750">
              <a:buFont typeface="Arial" panose="020B0604020202020204" pitchFamily="34" charset="0"/>
              <a:buChar char="•"/>
            </a:pPr>
            <a:r>
              <a:rPr lang="en-GB" sz="2000" dirty="0" smtClean="0">
                <a:latin typeface="+mj-lt"/>
              </a:rPr>
              <a:t>Promote Compliance by Charity Trustees with their Duties</a:t>
            </a:r>
          </a:p>
          <a:p>
            <a:pPr marL="0" lvl="0" indent="0">
              <a:buNone/>
            </a:pPr>
            <a:endParaRPr lang="en-IE" sz="1000" dirty="0">
              <a:latin typeface="+mj-lt"/>
            </a:endParaRPr>
          </a:p>
          <a:p>
            <a:pPr marL="285750" lvl="0" indent="-285750">
              <a:buFont typeface="Arial" panose="020B0604020202020204" pitchFamily="34" charset="0"/>
              <a:buChar char="•"/>
            </a:pPr>
            <a:r>
              <a:rPr lang="en-GB" sz="2000" dirty="0" smtClean="0">
                <a:latin typeface="+mj-lt"/>
              </a:rPr>
              <a:t>Ensure </a:t>
            </a:r>
            <a:r>
              <a:rPr lang="en-GB" sz="2000" dirty="0">
                <a:latin typeface="+mj-lt"/>
              </a:rPr>
              <a:t>and monitor compliance by charities with the </a:t>
            </a:r>
            <a:r>
              <a:rPr lang="en-GB" sz="2000" dirty="0" smtClean="0">
                <a:latin typeface="+mj-lt"/>
              </a:rPr>
              <a:t>Charities </a:t>
            </a:r>
            <a:r>
              <a:rPr lang="en-GB" sz="2000" dirty="0">
                <a:latin typeface="+mj-lt"/>
              </a:rPr>
              <a:t>Act, </a:t>
            </a:r>
            <a:r>
              <a:rPr lang="en-GB" sz="2000" dirty="0" smtClean="0">
                <a:latin typeface="+mj-lt"/>
              </a:rPr>
              <a:t>2009 </a:t>
            </a:r>
          </a:p>
          <a:p>
            <a:pPr marL="0" lvl="0" indent="0">
              <a:buNone/>
            </a:pPr>
            <a:endParaRPr lang="en-IE" sz="1000" dirty="0">
              <a:latin typeface="+mj-lt"/>
            </a:endParaRPr>
          </a:p>
          <a:p>
            <a:pPr marL="285750" lvl="0" indent="-285750">
              <a:buFont typeface="Arial" panose="020B0604020202020204" pitchFamily="34" charset="0"/>
              <a:buChar char="•"/>
            </a:pPr>
            <a:r>
              <a:rPr lang="en-GB" sz="2000" dirty="0" smtClean="0">
                <a:latin typeface="+mj-lt"/>
              </a:rPr>
              <a:t>Carry </a:t>
            </a:r>
            <a:r>
              <a:rPr lang="en-GB" sz="2000" dirty="0">
                <a:latin typeface="+mj-lt"/>
              </a:rPr>
              <a:t>out </a:t>
            </a:r>
            <a:r>
              <a:rPr lang="en-GB" sz="2000" dirty="0" smtClean="0">
                <a:latin typeface="+mj-lt"/>
              </a:rPr>
              <a:t>investigations, </a:t>
            </a:r>
            <a:r>
              <a:rPr lang="en-GB" sz="2000" dirty="0">
                <a:latin typeface="+mj-lt"/>
              </a:rPr>
              <a:t>where considered </a:t>
            </a:r>
            <a:r>
              <a:rPr lang="en-GB" sz="2000" dirty="0" smtClean="0">
                <a:latin typeface="+mj-lt"/>
              </a:rPr>
              <a:t>necessary </a:t>
            </a:r>
          </a:p>
          <a:p>
            <a:pPr marL="0" lvl="0" indent="0">
              <a:buNone/>
            </a:pPr>
            <a:endParaRPr lang="en-IE" sz="1000" dirty="0">
              <a:latin typeface="+mj-lt"/>
            </a:endParaRPr>
          </a:p>
          <a:p>
            <a:pPr marL="285750" lvl="0" indent="-285750">
              <a:buFont typeface="Arial" panose="020B0604020202020204" pitchFamily="34" charset="0"/>
              <a:buChar char="•"/>
            </a:pPr>
            <a:r>
              <a:rPr lang="en-GB" sz="2000" dirty="0" smtClean="0">
                <a:latin typeface="+mj-lt"/>
              </a:rPr>
              <a:t>Issue guidelines/codes </a:t>
            </a:r>
            <a:r>
              <a:rPr lang="en-GB" sz="2000" dirty="0">
                <a:latin typeface="+mj-lt"/>
              </a:rPr>
              <a:t>of conduct for the benefit of charities and charity </a:t>
            </a:r>
            <a:r>
              <a:rPr lang="en-GB" sz="2000" dirty="0" smtClean="0">
                <a:latin typeface="+mj-lt"/>
              </a:rPr>
              <a:t>trustees</a:t>
            </a:r>
            <a:endParaRPr lang="en-IE" sz="2000" dirty="0">
              <a:latin typeface="+mj-lt"/>
            </a:endParaRPr>
          </a:p>
          <a:p>
            <a:endParaRPr lang="en-IE" sz="2000" dirty="0"/>
          </a:p>
        </p:txBody>
      </p:sp>
    </p:spTree>
    <p:extLst>
      <p:ext uri="{BB962C8B-B14F-4D97-AF65-F5344CB8AC3E}">
        <p14:creationId xmlns:p14="http://schemas.microsoft.com/office/powerpoint/2010/main" val="10711602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IE" dirty="0" smtClean="0"/>
              <a:t>Concerns</a:t>
            </a:r>
            <a:endParaRPr lang="en-IE" dirty="0"/>
          </a:p>
        </p:txBody>
      </p:sp>
      <p:graphicFrame>
        <p:nvGraphicFramePr>
          <p:cNvPr id="4" name="Content Placeholder 3"/>
          <p:cNvGraphicFramePr>
            <a:graphicFrameLocks noGrp="1"/>
          </p:cNvGraphicFramePr>
          <p:nvPr>
            <p:ph idx="4294967295"/>
            <p:extLst/>
          </p:nvPr>
        </p:nvGraphicFramePr>
        <p:xfrm>
          <a:off x="0" y="1935163"/>
          <a:ext cx="4114800" cy="438943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ontent Placeholder 3"/>
          <p:cNvGraphicFramePr>
            <a:graphicFrameLocks/>
          </p:cNvGraphicFramePr>
          <p:nvPr>
            <p:extLst/>
          </p:nvPr>
        </p:nvGraphicFramePr>
        <p:xfrm>
          <a:off x="4860032" y="3253581"/>
          <a:ext cx="4141470" cy="1752600"/>
        </p:xfrm>
        <a:graphic>
          <a:graphicData uri="http://schemas.openxmlformats.org/drawingml/2006/table">
            <a:tbl>
              <a:tblPr firstRow="1" firstCol="1" bandRow="1">
                <a:tableStyleId>{5C22544A-7EE6-4342-B048-85BDC9FD1C3A}</a:tableStyleId>
              </a:tblPr>
              <a:tblGrid>
                <a:gridCol w="2524125">
                  <a:extLst>
                    <a:ext uri="{9D8B030D-6E8A-4147-A177-3AD203B41FA5}">
                      <a16:colId xmlns:a16="http://schemas.microsoft.com/office/drawing/2014/main" xmlns="" val="2095920600"/>
                    </a:ext>
                  </a:extLst>
                </a:gridCol>
                <a:gridCol w="180340">
                  <a:extLst>
                    <a:ext uri="{9D8B030D-6E8A-4147-A177-3AD203B41FA5}">
                      <a16:colId xmlns:a16="http://schemas.microsoft.com/office/drawing/2014/main" xmlns="" val="2881910774"/>
                    </a:ext>
                  </a:extLst>
                </a:gridCol>
                <a:gridCol w="1437005">
                  <a:extLst>
                    <a:ext uri="{9D8B030D-6E8A-4147-A177-3AD203B41FA5}">
                      <a16:colId xmlns:a16="http://schemas.microsoft.com/office/drawing/2014/main" xmlns="" val="2067370724"/>
                    </a:ext>
                  </a:extLst>
                </a:gridCol>
              </a:tblGrid>
              <a:tr h="0">
                <a:tc>
                  <a:txBody>
                    <a:bodyPr/>
                    <a:lstStyle/>
                    <a:p>
                      <a:pPr>
                        <a:lnSpc>
                          <a:spcPct val="115000"/>
                        </a:lnSpc>
                        <a:spcAft>
                          <a:spcPts val="0"/>
                        </a:spcAft>
                      </a:pPr>
                      <a:r>
                        <a:rPr lang="en-IE" sz="1000" cap="all">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algn="ctr">
                        <a:lnSpc>
                          <a:spcPct val="115000"/>
                        </a:lnSpc>
                        <a:spcAft>
                          <a:spcPts val="0"/>
                        </a:spcAft>
                      </a:pPr>
                      <a:r>
                        <a:rPr lang="en-IE" sz="1000" cap="all">
                          <a:effectLst/>
                        </a:rPr>
                        <a:t>% Received</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IE"/>
                    </a:p>
                  </a:txBody>
                  <a:tcPr/>
                </a:tc>
                <a:extLst>
                  <a:ext uri="{0D108BD9-81ED-4DB2-BD59-A6C34878D82A}">
                    <a16:rowId xmlns:a16="http://schemas.microsoft.com/office/drawing/2014/main" xmlns="" val="601856132"/>
                  </a:ext>
                </a:extLst>
              </a:tr>
              <a:tr h="0">
                <a:tc>
                  <a:txBody>
                    <a:bodyPr/>
                    <a:lstStyle/>
                    <a:p>
                      <a:pPr>
                        <a:lnSpc>
                          <a:spcPct val="115000"/>
                        </a:lnSpc>
                        <a:spcAft>
                          <a:spcPts val="0"/>
                        </a:spcAft>
                      </a:pPr>
                      <a:r>
                        <a:rPr lang="en-IE" sz="1000" cap="all">
                          <a:effectLst/>
                        </a:rPr>
                        <a:t>Legitimacy of Charity/organisation</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dirty="0">
                          <a:effectLst/>
                        </a:rPr>
                        <a:t>22%</a:t>
                      </a:r>
                      <a:endParaRPr lang="en-I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433477069"/>
                  </a:ext>
                </a:extLst>
              </a:tr>
              <a:tr h="0">
                <a:tc>
                  <a:txBody>
                    <a:bodyPr/>
                    <a:lstStyle/>
                    <a:p>
                      <a:pPr>
                        <a:lnSpc>
                          <a:spcPct val="115000"/>
                        </a:lnSpc>
                        <a:spcAft>
                          <a:spcPts val="0"/>
                        </a:spcAft>
                      </a:pPr>
                      <a:r>
                        <a:rPr lang="en-IE" sz="1000" cap="all" dirty="0">
                          <a:effectLst/>
                        </a:rPr>
                        <a:t>Financial Control and Transparency</a:t>
                      </a:r>
                      <a:endParaRPr lang="en-I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a:effectLst/>
                        </a:rPr>
                        <a:t>21%</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185750907"/>
                  </a:ext>
                </a:extLst>
              </a:tr>
              <a:tr h="0">
                <a:tc>
                  <a:txBody>
                    <a:bodyPr/>
                    <a:lstStyle/>
                    <a:p>
                      <a:pPr>
                        <a:lnSpc>
                          <a:spcPct val="115000"/>
                        </a:lnSpc>
                        <a:spcAft>
                          <a:spcPts val="0"/>
                        </a:spcAft>
                      </a:pPr>
                      <a:r>
                        <a:rPr lang="en-IE" sz="1000" cap="all">
                          <a:effectLst/>
                        </a:rPr>
                        <a:t>Political Campaigning</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a:effectLst/>
                        </a:rPr>
                        <a:t>18%</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2869094238"/>
                  </a:ext>
                </a:extLst>
              </a:tr>
              <a:tr h="0">
                <a:tc>
                  <a:txBody>
                    <a:bodyPr/>
                    <a:lstStyle/>
                    <a:p>
                      <a:pPr>
                        <a:lnSpc>
                          <a:spcPct val="115000"/>
                        </a:lnSpc>
                        <a:spcAft>
                          <a:spcPts val="0"/>
                        </a:spcAft>
                      </a:pPr>
                      <a:r>
                        <a:rPr lang="en-IE" sz="1000" cap="all">
                          <a:effectLst/>
                        </a:rPr>
                        <a:t>Governance Issues</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a:effectLst/>
                        </a:rPr>
                        <a:t>17%</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901819883"/>
                  </a:ext>
                </a:extLst>
              </a:tr>
              <a:tr h="0">
                <a:tc>
                  <a:txBody>
                    <a:bodyPr/>
                    <a:lstStyle/>
                    <a:p>
                      <a:pPr>
                        <a:lnSpc>
                          <a:spcPct val="115000"/>
                        </a:lnSpc>
                        <a:spcAft>
                          <a:spcPts val="0"/>
                        </a:spcAft>
                      </a:pPr>
                      <a:r>
                        <a:rPr lang="en-IE" sz="1000" cap="all">
                          <a:effectLst/>
                        </a:rPr>
                        <a:t>Fundraising Issues</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a:effectLst/>
                        </a:rPr>
                        <a:t>11%</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3483534048"/>
                  </a:ext>
                </a:extLst>
              </a:tr>
              <a:tr h="0">
                <a:tc>
                  <a:txBody>
                    <a:bodyPr/>
                    <a:lstStyle/>
                    <a:p>
                      <a:pPr>
                        <a:lnSpc>
                          <a:spcPct val="115000"/>
                        </a:lnSpc>
                        <a:spcAft>
                          <a:spcPts val="0"/>
                        </a:spcAft>
                      </a:pPr>
                      <a:r>
                        <a:rPr lang="en-IE" sz="1000" cap="all">
                          <a:effectLst/>
                        </a:rPr>
                        <a:t>harm to Beneficiaries</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a:effectLst/>
                        </a:rPr>
                        <a:t>6%</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552069646"/>
                  </a:ext>
                </a:extLst>
              </a:tr>
              <a:tr h="0">
                <a:tc>
                  <a:txBody>
                    <a:bodyPr/>
                    <a:lstStyle/>
                    <a:p>
                      <a:pPr>
                        <a:lnSpc>
                          <a:spcPct val="115000"/>
                        </a:lnSpc>
                        <a:spcAft>
                          <a:spcPts val="0"/>
                        </a:spcAft>
                      </a:pPr>
                      <a:r>
                        <a:rPr lang="en-IE" sz="1000" cap="all">
                          <a:effectLst/>
                        </a:rPr>
                        <a:t>Private Benefit</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15000"/>
                        </a:lnSpc>
                        <a:spcAft>
                          <a:spcPts val="0"/>
                        </a:spcAft>
                      </a:pPr>
                      <a:r>
                        <a:rPr lang="en-IE" sz="1000">
                          <a:effectLst/>
                        </a:rPr>
                        <a:t> </a:t>
                      </a:r>
                      <a:endParaRPr lang="en-IE"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15000"/>
                        </a:lnSpc>
                        <a:spcAft>
                          <a:spcPts val="0"/>
                        </a:spcAft>
                      </a:pPr>
                      <a:r>
                        <a:rPr lang="en-IE" sz="1000" dirty="0">
                          <a:effectLst/>
                        </a:rPr>
                        <a:t>6%</a:t>
                      </a:r>
                      <a:endParaRPr lang="en-IE"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xmlns="" val="801576637"/>
                  </a:ext>
                </a:extLst>
              </a:tr>
            </a:tbl>
          </a:graphicData>
        </a:graphic>
      </p:graphicFrame>
      <p:sp>
        <p:nvSpPr>
          <p:cNvPr id="2" name="Rectangle 1"/>
          <p:cNvSpPr/>
          <p:nvPr/>
        </p:nvSpPr>
        <p:spPr>
          <a:xfrm>
            <a:off x="4716016" y="1275588"/>
            <a:ext cx="4572000" cy="923330"/>
          </a:xfrm>
          <a:prstGeom prst="rect">
            <a:avLst/>
          </a:prstGeom>
        </p:spPr>
        <p:txBody>
          <a:bodyPr>
            <a:spAutoFit/>
          </a:bodyPr>
          <a:lstStyle/>
          <a:p>
            <a:pPr fontAlgn="base">
              <a:spcBef>
                <a:spcPct val="0"/>
              </a:spcBef>
              <a:spcAft>
                <a:spcPct val="0"/>
              </a:spcAft>
            </a:pPr>
            <a:r>
              <a:rPr lang="en-IE" dirty="0">
                <a:solidFill>
                  <a:prstClr val="black"/>
                </a:solidFill>
                <a:latin typeface="Calibri" panose="020F0502020204030204" pitchFamily="34" charset="0"/>
                <a:ea typeface="Times New Roman" panose="02020603050405020304" pitchFamily="18" charset="0"/>
                <a:cs typeface="Arial" panose="020B0604020202020204" pitchFamily="34" charset="0"/>
              </a:rPr>
              <a:t>Since the Regulator’s establishment 609 individual concerns in respect of 324 organisations </a:t>
            </a:r>
            <a:endParaRPr lang="en-IE" dirty="0">
              <a:solidFill>
                <a:prstClr val="black"/>
              </a:solidFill>
              <a:latin typeface="Times New Roman" pitchFamily="18" charset="0"/>
            </a:endParaRPr>
          </a:p>
        </p:txBody>
      </p:sp>
    </p:spTree>
    <p:extLst>
      <p:ext uri="{BB962C8B-B14F-4D97-AF65-F5344CB8AC3E}">
        <p14:creationId xmlns:p14="http://schemas.microsoft.com/office/powerpoint/2010/main" val="20577085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764704"/>
            <a:ext cx="7787208" cy="1152128"/>
          </a:xfrm>
        </p:spPr>
        <p:txBody>
          <a:bodyPr/>
          <a:lstStyle/>
          <a:p>
            <a:r>
              <a:rPr lang="en-IE" dirty="0" smtClean="0"/>
              <a:t/>
            </a:r>
            <a:br>
              <a:rPr lang="en-IE" dirty="0" smtClean="0"/>
            </a:br>
            <a:r>
              <a:rPr lang="en-IE" dirty="0" smtClean="0"/>
              <a:t/>
            </a:r>
            <a:br>
              <a:rPr lang="en-IE" dirty="0" smtClean="0"/>
            </a:br>
            <a:r>
              <a:rPr lang="en-IE" dirty="0"/>
              <a:t/>
            </a:r>
            <a:br>
              <a:rPr lang="en-IE" dirty="0"/>
            </a:br>
            <a:r>
              <a:rPr lang="en-IE" sz="3600" b="1" dirty="0" smtClean="0"/>
              <a:t>Proportionate Infrastructure </a:t>
            </a:r>
            <a:r>
              <a:rPr lang="en-IE" sz="3600" dirty="0" smtClean="0"/>
              <a:t/>
            </a:r>
            <a:br>
              <a:rPr lang="en-IE" sz="3600" dirty="0" smtClean="0"/>
            </a:br>
            <a:endParaRPr lang="en-IE" sz="3600" dirty="0"/>
          </a:p>
        </p:txBody>
      </p:sp>
      <p:sp>
        <p:nvSpPr>
          <p:cNvPr id="3" name="Content Placeholder 2"/>
          <p:cNvSpPr>
            <a:spLocks noGrp="1"/>
          </p:cNvSpPr>
          <p:nvPr>
            <p:ph idx="1"/>
          </p:nvPr>
        </p:nvSpPr>
        <p:spPr>
          <a:xfrm>
            <a:off x="606388" y="1916832"/>
            <a:ext cx="8229600" cy="3975720"/>
          </a:xfrm>
        </p:spPr>
        <p:txBody>
          <a:bodyPr/>
          <a:lstStyle/>
          <a:p>
            <a:pPr marL="0" indent="0">
              <a:buNone/>
            </a:pPr>
            <a:r>
              <a:rPr lang="en-IE" sz="2000" b="1" dirty="0">
                <a:solidFill>
                  <a:schemeClr val="accent1"/>
                </a:solidFill>
                <a:latin typeface="+mj-lt"/>
              </a:rPr>
              <a:t>Statement of Strategy 2016-18: Commitment to proportionate, fair and strong regulation of the charity </a:t>
            </a:r>
            <a:r>
              <a:rPr lang="en-IE" sz="2000" b="1" dirty="0" smtClean="0">
                <a:solidFill>
                  <a:schemeClr val="accent1"/>
                </a:solidFill>
                <a:latin typeface="+mj-lt"/>
              </a:rPr>
              <a:t>sector:</a:t>
            </a:r>
            <a:endParaRPr lang="en-IE" sz="2000" b="1" dirty="0">
              <a:solidFill>
                <a:schemeClr val="accent1"/>
              </a:solidFill>
              <a:latin typeface="+mj-lt"/>
            </a:endParaRPr>
          </a:p>
          <a:p>
            <a:pPr marL="0" indent="0">
              <a:buNone/>
            </a:pPr>
            <a:endParaRPr lang="en-IE" sz="1000" b="1" dirty="0">
              <a:solidFill>
                <a:srgbClr val="0070C0"/>
              </a:solidFill>
              <a:latin typeface="+mj-lt"/>
            </a:endParaRPr>
          </a:p>
          <a:p>
            <a:pPr marL="342900" indent="-342900">
              <a:buFont typeface="Arial" panose="020B0604020202020204" pitchFamily="34" charset="0"/>
              <a:buChar char="•"/>
            </a:pPr>
            <a:r>
              <a:rPr lang="en-IE" sz="2000" dirty="0" smtClean="0">
                <a:latin typeface="+mj-lt"/>
              </a:rPr>
              <a:t>Consultation </a:t>
            </a:r>
            <a:r>
              <a:rPr lang="en-IE" sz="2000" dirty="0">
                <a:latin typeface="+mj-lt"/>
              </a:rPr>
              <a:t>on Accounting &amp; Reporting Regulations completed</a:t>
            </a:r>
            <a:r>
              <a:rPr lang="en-IE" sz="2000" dirty="0" smtClean="0">
                <a:latin typeface="+mj-lt"/>
              </a:rPr>
              <a:t>. </a:t>
            </a:r>
            <a:endParaRPr lang="en-IE" sz="1000" dirty="0">
              <a:latin typeface="+mj-lt"/>
            </a:endParaRPr>
          </a:p>
          <a:p>
            <a:pPr marL="342900" indent="-342900">
              <a:buFont typeface="Arial" panose="020B0604020202020204" pitchFamily="34" charset="0"/>
              <a:buChar char="•"/>
            </a:pPr>
            <a:r>
              <a:rPr lang="en-IE" sz="2000" dirty="0" smtClean="0">
                <a:latin typeface="+mj-lt"/>
              </a:rPr>
              <a:t>Consultative Panel </a:t>
            </a:r>
            <a:r>
              <a:rPr lang="en-IE" sz="2000" dirty="0">
                <a:latin typeface="+mj-lt"/>
              </a:rPr>
              <a:t>on Charitable </a:t>
            </a:r>
            <a:r>
              <a:rPr lang="en-IE" sz="2000" dirty="0" smtClean="0">
                <a:latin typeface="+mj-lt"/>
              </a:rPr>
              <a:t>Fundraising. Report due for publication next week with new guidelines </a:t>
            </a:r>
          </a:p>
          <a:p>
            <a:pPr marL="342900" indent="-342900">
              <a:buFont typeface="Arial" panose="020B0604020202020204" pitchFamily="34" charset="0"/>
              <a:buChar char="•"/>
            </a:pPr>
            <a:r>
              <a:rPr lang="en-IE" sz="2000" dirty="0" smtClean="0">
                <a:latin typeface="+mj-lt"/>
              </a:rPr>
              <a:t>Consultative Panel on Governance</a:t>
            </a:r>
          </a:p>
          <a:p>
            <a:pPr marL="342900" indent="-342900">
              <a:buFont typeface="Arial" panose="020B0604020202020204" pitchFamily="34" charset="0"/>
              <a:buChar char="•"/>
            </a:pPr>
            <a:r>
              <a:rPr lang="en-IE" sz="2000" dirty="0" smtClean="0">
                <a:latin typeface="+mj-lt"/>
              </a:rPr>
              <a:t>Publication </a:t>
            </a:r>
            <a:r>
              <a:rPr lang="en-IE" sz="2000" dirty="0">
                <a:latin typeface="+mj-lt"/>
              </a:rPr>
              <a:t>of </a:t>
            </a:r>
            <a:r>
              <a:rPr lang="en-IE" sz="2000" dirty="0" smtClean="0">
                <a:latin typeface="+mj-lt"/>
              </a:rPr>
              <a:t>guidance</a:t>
            </a:r>
          </a:p>
          <a:p>
            <a:pPr marL="342900" indent="-342900">
              <a:buFont typeface="Arial" panose="020B0604020202020204" pitchFamily="34" charset="0"/>
              <a:buChar char="•"/>
            </a:pPr>
            <a:r>
              <a:rPr lang="en-IE" sz="2000" dirty="0" smtClean="0">
                <a:latin typeface="+mj-lt"/>
              </a:rPr>
              <a:t>Amendments to Charities Act 2009</a:t>
            </a:r>
          </a:p>
          <a:p>
            <a:pPr marL="342900" indent="-342900">
              <a:buFont typeface="Arial" panose="020B0604020202020204" pitchFamily="34" charset="0"/>
              <a:buChar char="•"/>
            </a:pPr>
            <a:endParaRPr lang="en-IE" sz="1000" dirty="0">
              <a:latin typeface="+mj-lt"/>
            </a:endParaRPr>
          </a:p>
          <a:p>
            <a:pPr marL="342900" indent="-342900">
              <a:buFont typeface="Arial" panose="020B0604020202020204" pitchFamily="34" charset="0"/>
              <a:buChar char="•"/>
            </a:pPr>
            <a:endParaRPr lang="en-IE" sz="2000" dirty="0" smtClean="0">
              <a:latin typeface="+mj-lt"/>
            </a:endParaRPr>
          </a:p>
          <a:p>
            <a:pPr marL="342900" indent="-342900">
              <a:buFont typeface="Arial" panose="020B0604020202020204" pitchFamily="34" charset="0"/>
              <a:buChar char="•"/>
            </a:pPr>
            <a:endParaRPr lang="en-IE" sz="2000" dirty="0" smtClean="0">
              <a:latin typeface="+mj-lt"/>
            </a:endParaRPr>
          </a:p>
          <a:p>
            <a:pPr marL="342900" indent="-342900">
              <a:buFont typeface="Arial" panose="020B0604020202020204" pitchFamily="34" charset="0"/>
              <a:buChar char="•"/>
            </a:pPr>
            <a:endParaRPr lang="en-IE" sz="2000" dirty="0">
              <a:latin typeface="+mj-lt"/>
            </a:endParaRPr>
          </a:p>
          <a:p>
            <a:pPr marL="0" indent="0">
              <a:buNone/>
            </a:pPr>
            <a:endParaRPr lang="en-IE" sz="2000" b="1" dirty="0">
              <a:solidFill>
                <a:srgbClr val="0070C0"/>
              </a:solidFill>
              <a:latin typeface="+mj-lt"/>
            </a:endParaRPr>
          </a:p>
        </p:txBody>
      </p:sp>
    </p:spTree>
    <p:extLst>
      <p:ext uri="{BB962C8B-B14F-4D97-AF65-F5344CB8AC3E}">
        <p14:creationId xmlns:p14="http://schemas.microsoft.com/office/powerpoint/2010/main" val="264269756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1984" y="260648"/>
            <a:ext cx="6480720" cy="1143000"/>
          </a:xfrm>
        </p:spPr>
        <p:txBody>
          <a:bodyPr/>
          <a:lstStyle/>
          <a:p>
            <a:r>
              <a:rPr lang="en-IE" sz="3600" b="1" dirty="0" smtClean="0"/>
              <a:t>Who is baking the Cake?</a:t>
            </a:r>
            <a:endParaRPr lang="en-IE" sz="3600" b="1" dirty="0"/>
          </a:p>
        </p:txBody>
      </p:sp>
      <p:sp>
        <p:nvSpPr>
          <p:cNvPr id="3" name="Content Placeholder 2"/>
          <p:cNvSpPr>
            <a:spLocks noGrp="1"/>
          </p:cNvSpPr>
          <p:nvPr>
            <p:ph idx="1"/>
          </p:nvPr>
        </p:nvSpPr>
        <p:spPr>
          <a:xfrm>
            <a:off x="467544" y="1628800"/>
            <a:ext cx="8229600" cy="4464496"/>
          </a:xfrm>
        </p:spPr>
        <p:txBody>
          <a:bodyPr/>
          <a:lstStyle/>
          <a:p>
            <a:r>
              <a:rPr lang="en-IE" sz="2000" b="1" dirty="0" smtClean="0">
                <a:solidFill>
                  <a:schemeClr val="accent2"/>
                </a:solidFill>
                <a:latin typeface="+mj-lt"/>
              </a:rPr>
              <a:t>TRUSTEES </a:t>
            </a:r>
            <a:r>
              <a:rPr lang="en-IE" sz="2000" dirty="0" smtClean="0">
                <a:latin typeface="+mj-lt"/>
              </a:rPr>
              <a:t>are responsible for all aspects of the governance and management of their Charity – they are the bakers. Accountable to: </a:t>
            </a:r>
          </a:p>
          <a:p>
            <a:pPr marL="984250" lvl="2" indent="-342900"/>
            <a:r>
              <a:rPr lang="en-IE" sz="2000" dirty="0" smtClean="0">
                <a:latin typeface="+mj-lt"/>
              </a:rPr>
              <a:t>the Charities Regulator</a:t>
            </a:r>
          </a:p>
          <a:p>
            <a:pPr marL="984250" lvl="2" indent="-342900"/>
            <a:r>
              <a:rPr lang="en-IE" sz="2000" dirty="0" smtClean="0">
                <a:latin typeface="+mj-lt"/>
              </a:rPr>
              <a:t>its donors </a:t>
            </a:r>
          </a:p>
          <a:p>
            <a:pPr marL="984250" lvl="2" indent="-342900"/>
            <a:r>
              <a:rPr lang="en-IE" sz="2000" dirty="0" smtClean="0">
                <a:latin typeface="+mj-lt"/>
              </a:rPr>
              <a:t>its beneficiaries</a:t>
            </a:r>
          </a:p>
          <a:p>
            <a:pPr marL="984250" lvl="2" indent="-342900"/>
            <a:r>
              <a:rPr lang="en-IE" sz="2000" dirty="0" smtClean="0">
                <a:latin typeface="+mj-lt"/>
              </a:rPr>
              <a:t>the public</a:t>
            </a:r>
          </a:p>
          <a:p>
            <a:pPr marL="0" indent="0">
              <a:buNone/>
            </a:pPr>
            <a:endParaRPr lang="en-IE" sz="1000" dirty="0">
              <a:latin typeface="+mj-lt"/>
            </a:endParaRPr>
          </a:p>
          <a:p>
            <a:endParaRPr lang="en-IE" sz="1000" dirty="0">
              <a:latin typeface="+mj-lt"/>
            </a:endParaRPr>
          </a:p>
          <a:p>
            <a:pPr marL="0" indent="0" algn="ctr">
              <a:buNone/>
            </a:pPr>
            <a:r>
              <a:rPr lang="en-IE" sz="2000" dirty="0" smtClean="0">
                <a:latin typeface="+mj-lt"/>
              </a:rPr>
              <a:t>The Board of the Authority have set out a strategy which my staff and I will implement, we will support Trustees BUT we need the input of all stakeholders to achieve our vision of</a:t>
            </a:r>
          </a:p>
          <a:p>
            <a:pPr marL="0" indent="0" algn="ctr">
              <a:buNone/>
            </a:pPr>
            <a:r>
              <a:rPr lang="en-IE" sz="2000" dirty="0" smtClean="0">
                <a:latin typeface="+mj-lt"/>
              </a:rPr>
              <a:t> </a:t>
            </a:r>
            <a:r>
              <a:rPr lang="en-IE" sz="2280" dirty="0">
                <a:solidFill>
                  <a:schemeClr val="tx2"/>
                </a:solidFill>
              </a:rPr>
              <a:t>A vibrant, trusted Charity Sector,</a:t>
            </a:r>
          </a:p>
          <a:p>
            <a:pPr marL="0" indent="0" algn="ctr">
              <a:buNone/>
            </a:pPr>
            <a:r>
              <a:rPr lang="en-IE" sz="2280" dirty="0">
                <a:solidFill>
                  <a:schemeClr val="tx2"/>
                </a:solidFill>
              </a:rPr>
              <a:t> valued for the Public Benefit it Provides</a:t>
            </a:r>
          </a:p>
          <a:p>
            <a:endParaRPr lang="en-IE" sz="2280" dirty="0" smtClean="0">
              <a:solidFill>
                <a:schemeClr val="tx2"/>
              </a:solidFill>
              <a:latin typeface="+mj-lt"/>
            </a:endParaRPr>
          </a:p>
          <a:p>
            <a:endParaRPr lang="en-IE" sz="2000" dirty="0">
              <a:latin typeface="+mj-lt"/>
            </a:endParaRPr>
          </a:p>
          <a:p>
            <a:endParaRPr lang="en-IE" sz="2000" dirty="0">
              <a:latin typeface="+mj-lt"/>
            </a:endParaRPr>
          </a:p>
        </p:txBody>
      </p:sp>
    </p:spTree>
    <p:extLst>
      <p:ext uri="{BB962C8B-B14F-4D97-AF65-F5344CB8AC3E}">
        <p14:creationId xmlns:p14="http://schemas.microsoft.com/office/powerpoint/2010/main" val="18300248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707926"/>
          </a:xfrm>
        </p:spPr>
        <p:txBody>
          <a:bodyPr/>
          <a:lstStyle/>
          <a:p>
            <a:r>
              <a:rPr lang="en-IE" sz="3600" dirty="0" smtClean="0"/>
              <a:t>Who is a charity trustee?</a:t>
            </a:r>
            <a:endParaRPr lang="en-IE" sz="3600" dirty="0"/>
          </a:p>
        </p:txBody>
      </p:sp>
      <p:sp>
        <p:nvSpPr>
          <p:cNvPr id="3" name="Content Placeholder 2"/>
          <p:cNvSpPr>
            <a:spLocks noGrp="1"/>
          </p:cNvSpPr>
          <p:nvPr>
            <p:ph idx="1"/>
          </p:nvPr>
        </p:nvSpPr>
        <p:spPr>
          <a:xfrm>
            <a:off x="467544" y="1624781"/>
            <a:ext cx="8219256" cy="3964460"/>
          </a:xfrm>
        </p:spPr>
        <p:txBody>
          <a:bodyPr/>
          <a:lstStyle/>
          <a:p>
            <a:r>
              <a:rPr lang="en-IE" sz="2000" dirty="0" smtClean="0">
                <a:latin typeface="+mj-lt"/>
              </a:rPr>
              <a:t>“For </a:t>
            </a:r>
            <a:r>
              <a:rPr lang="en-IE" sz="2000" dirty="0">
                <a:latin typeface="+mj-lt"/>
              </a:rPr>
              <a:t>a company, -  the directors and other officers of the company (e.g. board of directors and </a:t>
            </a:r>
            <a:r>
              <a:rPr lang="en-IE" sz="2000" u="sng" dirty="0">
                <a:latin typeface="+mj-lt"/>
              </a:rPr>
              <a:t>company secretary</a:t>
            </a:r>
            <a:r>
              <a:rPr lang="en-IE" sz="2000" dirty="0" smtClean="0">
                <a:latin typeface="+mj-lt"/>
              </a:rPr>
              <a:t>)”</a:t>
            </a:r>
          </a:p>
          <a:p>
            <a:r>
              <a:rPr lang="en-IE" sz="2000" u="sng" dirty="0" smtClean="0">
                <a:latin typeface="+mj-lt"/>
              </a:rPr>
              <a:t>Unitary Board System</a:t>
            </a:r>
            <a:r>
              <a:rPr lang="en-IE" sz="2000" dirty="0" smtClean="0">
                <a:latin typeface="+mj-lt"/>
              </a:rPr>
              <a:t> – You are equally responsible.</a:t>
            </a:r>
          </a:p>
          <a:p>
            <a:r>
              <a:rPr lang="en-IE" sz="2000" u="sng" dirty="0" smtClean="0">
                <a:latin typeface="+mj-lt"/>
              </a:rPr>
              <a:t>Minimum of 3 unrelated </a:t>
            </a:r>
            <a:r>
              <a:rPr lang="en-IE" sz="2000" dirty="0" smtClean="0">
                <a:latin typeface="+mj-lt"/>
              </a:rPr>
              <a:t>and independent trustees</a:t>
            </a:r>
          </a:p>
          <a:p>
            <a:r>
              <a:rPr lang="en-IE" sz="2000" u="sng" dirty="0" smtClean="0">
                <a:latin typeface="+mj-lt"/>
              </a:rPr>
              <a:t>Disqualified: </a:t>
            </a:r>
            <a:r>
              <a:rPr lang="en-IE" sz="2000" dirty="0" smtClean="0">
                <a:latin typeface="+mj-lt"/>
              </a:rPr>
              <a:t>if you are adjudicated bankrupt, currently entered into a formal court approved insolvency arrangement under the Insolvency Service of Ireland, being convicted of a serious offence, being sentenced to a term of imprisonment</a:t>
            </a:r>
            <a:endParaRPr lang="en-IE" sz="2000" dirty="0">
              <a:latin typeface="+mj-lt"/>
            </a:endParaRPr>
          </a:p>
        </p:txBody>
      </p:sp>
    </p:spTree>
    <p:extLst>
      <p:ext uri="{BB962C8B-B14F-4D97-AF65-F5344CB8AC3E}">
        <p14:creationId xmlns:p14="http://schemas.microsoft.com/office/powerpoint/2010/main" val="80675157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635918"/>
          </a:xfrm>
        </p:spPr>
        <p:txBody>
          <a:bodyPr/>
          <a:lstStyle/>
          <a:p>
            <a:r>
              <a:rPr lang="en-IE" sz="3600" dirty="0" smtClean="0"/>
              <a:t>Core Duties</a:t>
            </a:r>
            <a:endParaRPr lang="en-IE" sz="3600" dirty="0"/>
          </a:p>
        </p:txBody>
      </p:sp>
      <p:sp>
        <p:nvSpPr>
          <p:cNvPr id="3" name="Content Placeholder 2"/>
          <p:cNvSpPr>
            <a:spLocks noGrp="1"/>
          </p:cNvSpPr>
          <p:nvPr>
            <p:ph idx="1"/>
          </p:nvPr>
        </p:nvSpPr>
        <p:spPr>
          <a:xfrm>
            <a:off x="457200" y="1412777"/>
            <a:ext cx="8229600" cy="4911824"/>
          </a:xfrm>
        </p:spPr>
        <p:txBody>
          <a:bodyPr/>
          <a:lstStyle/>
          <a:p>
            <a:pPr marL="357188" lvl="2" indent="-357188">
              <a:buSzPct val="95000"/>
              <a:buFont typeface="+mj-lt"/>
              <a:buAutoNum type="arabicPeriod"/>
            </a:pPr>
            <a:r>
              <a:rPr lang="en-GB" sz="2000" dirty="0" smtClean="0">
                <a:latin typeface="+mj-lt"/>
              </a:rPr>
              <a:t>Comply with your charity’s governing document.</a:t>
            </a:r>
          </a:p>
          <a:p>
            <a:pPr marL="357188" lvl="2" indent="-357188">
              <a:buSzPct val="95000"/>
              <a:buFont typeface="+mj-lt"/>
              <a:buAutoNum type="arabicPeriod"/>
            </a:pPr>
            <a:r>
              <a:rPr lang="en-IE" sz="2000" dirty="0" smtClean="0">
                <a:latin typeface="+mj-lt"/>
              </a:rPr>
              <a:t>Ensure that your charity is carrying out its charitable purposes for the public benefit</a:t>
            </a:r>
          </a:p>
          <a:p>
            <a:pPr marL="357188" lvl="2" indent="-357188">
              <a:buSzPct val="95000"/>
              <a:buFont typeface="+mj-lt"/>
              <a:buAutoNum type="arabicPeriod"/>
            </a:pPr>
            <a:r>
              <a:rPr lang="en-IE" sz="2000" dirty="0" smtClean="0">
                <a:latin typeface="+mj-lt"/>
              </a:rPr>
              <a:t>Ensure </a:t>
            </a:r>
            <a:r>
              <a:rPr lang="en-GB" sz="2000" dirty="0" smtClean="0">
                <a:latin typeface="+mj-lt"/>
              </a:rPr>
              <a:t>that your charity is registered on the Charities Regulator’s Register of Charities</a:t>
            </a:r>
            <a:endParaRPr lang="en-IE" sz="2000" dirty="0" smtClean="0">
              <a:latin typeface="+mj-lt"/>
            </a:endParaRPr>
          </a:p>
          <a:p>
            <a:pPr marL="357188" lvl="2" indent="-357188">
              <a:buSzPct val="95000"/>
              <a:buFont typeface="+mj-lt"/>
              <a:buAutoNum type="arabicPeriod"/>
            </a:pPr>
            <a:r>
              <a:rPr lang="en-IE" sz="2000" dirty="0" smtClean="0">
                <a:latin typeface="+mj-lt"/>
              </a:rPr>
              <a:t>Ensure </a:t>
            </a:r>
            <a:r>
              <a:rPr lang="en-GB" sz="2000" dirty="0" smtClean="0">
                <a:latin typeface="+mj-lt"/>
              </a:rPr>
              <a:t>that your charity keeps proper books of account</a:t>
            </a:r>
            <a:endParaRPr lang="en-IE" sz="2000" dirty="0" smtClean="0">
              <a:latin typeface="+mj-lt"/>
            </a:endParaRPr>
          </a:p>
          <a:p>
            <a:pPr marL="357188" lvl="2" indent="-357188">
              <a:buSzPct val="95000"/>
              <a:buFont typeface="+mj-lt"/>
              <a:buAutoNum type="arabicPeriod"/>
            </a:pPr>
            <a:r>
              <a:rPr lang="en-IE" sz="2000" dirty="0" smtClean="0">
                <a:latin typeface="+mj-lt"/>
              </a:rPr>
              <a:t>Ensure </a:t>
            </a:r>
            <a:r>
              <a:rPr lang="en-GB" sz="2000" dirty="0" smtClean="0">
                <a:latin typeface="+mj-lt"/>
              </a:rPr>
              <a:t>that your charity provides an annual report and annual accounts to the Charities Regulator</a:t>
            </a:r>
          </a:p>
          <a:p>
            <a:pPr marL="0" lvl="2" indent="0">
              <a:buSzPct val="95000"/>
              <a:buNone/>
            </a:pPr>
            <a:r>
              <a:rPr lang="en-GB" sz="2000" b="1" dirty="0" smtClean="0">
                <a:solidFill>
                  <a:schemeClr val="tx2"/>
                </a:solidFill>
                <a:latin typeface="+mj-lt"/>
              </a:rPr>
              <a:t>Further Duties</a:t>
            </a:r>
            <a:endParaRPr lang="en-GB" sz="2000" b="1" dirty="0">
              <a:solidFill>
                <a:schemeClr val="tx2"/>
              </a:solidFill>
              <a:latin typeface="+mj-lt"/>
            </a:endParaRPr>
          </a:p>
          <a:p>
            <a:pPr lvl="0"/>
            <a:r>
              <a:rPr lang="en-IE" sz="2000" dirty="0"/>
              <a:t>Act in the best interests of your charity</a:t>
            </a:r>
          </a:p>
          <a:p>
            <a:r>
              <a:rPr lang="en-IE" sz="2000" dirty="0" smtClean="0"/>
              <a:t>Act </a:t>
            </a:r>
            <a:r>
              <a:rPr lang="en-IE" sz="2000" dirty="0"/>
              <a:t>with reasonable care and skill</a:t>
            </a:r>
          </a:p>
          <a:p>
            <a:pPr lvl="0"/>
            <a:r>
              <a:rPr lang="en-IE" sz="2000" dirty="0" smtClean="0"/>
              <a:t>Manage </a:t>
            </a:r>
            <a:r>
              <a:rPr lang="en-IE" sz="2000" dirty="0"/>
              <a:t>the assets of the charity  </a:t>
            </a:r>
          </a:p>
          <a:p>
            <a:pPr lvl="0"/>
            <a:r>
              <a:rPr lang="en-IE" sz="2000" dirty="0" smtClean="0"/>
              <a:t>Make </a:t>
            </a:r>
            <a:r>
              <a:rPr lang="en-IE" sz="2000" dirty="0"/>
              <a:t>appropriate investment decisions</a:t>
            </a:r>
          </a:p>
          <a:p>
            <a:pPr marL="357188" lvl="2" indent="-357188">
              <a:buSzPct val="95000"/>
              <a:buFont typeface="+mj-lt"/>
              <a:buAutoNum type="arabicPeriod"/>
            </a:pPr>
            <a:endParaRPr lang="en-IE" sz="2000" dirty="0" smtClean="0">
              <a:latin typeface="+mj-lt"/>
            </a:endParaRPr>
          </a:p>
          <a:p>
            <a:pPr algn="r">
              <a:buFont typeface="Arial" pitchFamily="34" charset="0"/>
              <a:buChar char="•"/>
            </a:pPr>
            <a:endParaRPr lang="en-IE" dirty="0"/>
          </a:p>
          <a:p>
            <a:pPr>
              <a:buNone/>
            </a:pPr>
            <a:endParaRPr lang="en-IE" dirty="0"/>
          </a:p>
          <a:p>
            <a:pPr>
              <a:buNone/>
            </a:pPr>
            <a:endParaRPr lang="en-IE" dirty="0"/>
          </a:p>
          <a:p>
            <a:pPr>
              <a:buNone/>
            </a:pPr>
            <a:endParaRPr lang="en-IE" dirty="0"/>
          </a:p>
        </p:txBody>
      </p:sp>
    </p:spTree>
    <p:extLst>
      <p:ext uri="{BB962C8B-B14F-4D97-AF65-F5344CB8AC3E}">
        <p14:creationId xmlns:p14="http://schemas.microsoft.com/office/powerpoint/2010/main" val="42817874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0" algn="ctr"/>
            <a:r>
              <a:rPr lang="en-IE" sz="5400" dirty="0" smtClean="0"/>
              <a:t/>
            </a:r>
            <a:br>
              <a:rPr lang="en-IE" sz="5400" dirty="0" smtClean="0"/>
            </a:br>
            <a:r>
              <a:rPr lang="en-IE" sz="4800" b="1" dirty="0" smtClean="0"/>
              <a:t> Disclosure</a:t>
            </a:r>
            <a:endParaRPr lang="en-IE" dirty="0"/>
          </a:p>
        </p:txBody>
      </p:sp>
      <p:sp>
        <p:nvSpPr>
          <p:cNvPr id="3" name="Content Placeholder 2"/>
          <p:cNvSpPr>
            <a:spLocks noGrp="1"/>
          </p:cNvSpPr>
          <p:nvPr>
            <p:ph idx="1"/>
          </p:nvPr>
        </p:nvSpPr>
        <p:spPr/>
        <p:txBody>
          <a:bodyPr/>
          <a:lstStyle/>
          <a:p>
            <a:r>
              <a:rPr lang="en-IE" sz="2400" b="1" dirty="0" smtClean="0"/>
              <a:t> </a:t>
            </a:r>
            <a:r>
              <a:rPr lang="en-IE" sz="2000" dirty="0" smtClean="0">
                <a:latin typeface="+mj-lt"/>
              </a:rPr>
              <a:t>If you believe that an offence has been or is being committed under the Criminal Justice (Theft and Fraud Offences) Act 2001 you have a duty to disclose this to the Charities Regulator in writing. </a:t>
            </a:r>
          </a:p>
          <a:p>
            <a:pPr marL="0" indent="0">
              <a:buNone/>
            </a:pPr>
            <a:endParaRPr lang="en-IE" sz="2000" dirty="0" smtClean="0">
              <a:latin typeface="+mj-lt"/>
            </a:endParaRPr>
          </a:p>
          <a:p>
            <a:r>
              <a:rPr lang="en-IE" sz="2000" dirty="0" smtClean="0">
                <a:latin typeface="+mj-lt"/>
              </a:rPr>
              <a:t> You must also cooperate with any investigation the Regulator may carry out in relation to your charity. This includes producing all relevant documents and records. </a:t>
            </a:r>
          </a:p>
        </p:txBody>
      </p:sp>
    </p:spTree>
    <p:extLst>
      <p:ext uri="{BB962C8B-B14F-4D97-AF65-F5344CB8AC3E}">
        <p14:creationId xmlns:p14="http://schemas.microsoft.com/office/powerpoint/2010/main" val="80027739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4" descr="twitter.png"/>
          <p:cNvPicPr>
            <a:picLocks noChangeAspect="1"/>
          </p:cNvPicPr>
          <p:nvPr/>
        </p:nvPicPr>
        <p:blipFill>
          <a:blip r:embed="rId3" cstate="print"/>
          <a:srcRect/>
          <a:stretch>
            <a:fillRect/>
          </a:stretch>
        </p:blipFill>
        <p:spPr bwMode="auto">
          <a:xfrm>
            <a:off x="971550" y="4868863"/>
            <a:ext cx="531813" cy="431800"/>
          </a:xfrm>
          <a:prstGeom prst="rect">
            <a:avLst/>
          </a:prstGeom>
          <a:noFill/>
          <a:ln w="9525">
            <a:noFill/>
            <a:miter lim="800000"/>
            <a:headEnd/>
            <a:tailEnd/>
          </a:ln>
        </p:spPr>
      </p:pic>
      <p:sp>
        <p:nvSpPr>
          <p:cNvPr id="10243" name="Rectangle 2"/>
          <p:cNvSpPr>
            <a:spLocks noGrp="1" noChangeArrowheads="1"/>
          </p:cNvSpPr>
          <p:nvPr>
            <p:ph type="title"/>
          </p:nvPr>
        </p:nvSpPr>
        <p:spPr>
          <a:xfrm>
            <a:off x="457200" y="704850"/>
            <a:ext cx="8229600" cy="492125"/>
          </a:xfrm>
        </p:spPr>
        <p:txBody>
          <a:bodyPr/>
          <a:lstStyle/>
          <a:p>
            <a:pPr algn="ctr"/>
            <a:r>
              <a:rPr lang="en-IE" sz="2800" b="1" dirty="0" smtClean="0"/>
              <a:t>We are here to help Charity Trustees!</a:t>
            </a:r>
          </a:p>
        </p:txBody>
      </p:sp>
      <p:sp>
        <p:nvSpPr>
          <p:cNvPr id="6147" name="Content Placeholder 6"/>
          <p:cNvSpPr>
            <a:spLocks noGrp="1"/>
          </p:cNvSpPr>
          <p:nvPr>
            <p:ph idx="1"/>
          </p:nvPr>
        </p:nvSpPr>
        <p:spPr>
          <a:xfrm>
            <a:off x="323850" y="1341438"/>
            <a:ext cx="8229600" cy="4824412"/>
          </a:xfrm>
        </p:spPr>
        <p:txBody>
          <a:bodyPr/>
          <a:lstStyle/>
          <a:p>
            <a:pPr lvl="1" algn="ctr">
              <a:buFont typeface="Wingdings 2" pitchFamily="18" charset="2"/>
              <a:buNone/>
              <a:defRPr/>
            </a:pPr>
            <a:r>
              <a:rPr lang="en-IE" sz="2800" b="1" dirty="0" smtClean="0">
                <a:latin typeface="+mj-lt"/>
              </a:rPr>
              <a:t>Contacting us</a:t>
            </a:r>
          </a:p>
          <a:p>
            <a:pPr lvl="1">
              <a:defRPr/>
            </a:pPr>
            <a:r>
              <a:rPr lang="en-IE" sz="2800" b="1" kern="0" dirty="0"/>
              <a:t>Online query system at </a:t>
            </a:r>
            <a:r>
              <a:rPr lang="en-IE" sz="2800" b="1" kern="0" dirty="0">
                <a:solidFill>
                  <a:srgbClr val="0070C0"/>
                </a:solidFill>
              </a:rPr>
              <a:t>www.charitiesregulator.ie</a:t>
            </a:r>
          </a:p>
          <a:p>
            <a:pPr lvl="1">
              <a:defRPr/>
            </a:pPr>
            <a:r>
              <a:rPr lang="en-IE" sz="2800" b="1" kern="0" dirty="0"/>
              <a:t>Email </a:t>
            </a:r>
            <a:r>
              <a:rPr lang="en-IE" sz="2800" b="1" kern="0" dirty="0">
                <a:solidFill>
                  <a:srgbClr val="0070C0"/>
                </a:solidFill>
              </a:rPr>
              <a:t>info@charitiesregulator.ie</a:t>
            </a:r>
          </a:p>
          <a:p>
            <a:pPr lvl="1">
              <a:defRPr/>
            </a:pPr>
            <a:r>
              <a:rPr lang="en-IE" sz="2800" b="1" kern="0" dirty="0"/>
              <a:t>Phone 01-633-1500 (12.30pm -5pm)</a:t>
            </a:r>
          </a:p>
          <a:p>
            <a:pPr lvl="1">
              <a:defRPr/>
            </a:pPr>
            <a:r>
              <a:rPr lang="en-IE" sz="2800" b="1" kern="0" dirty="0"/>
              <a:t>Address: 3 Georges Dock, IFSC, Dublin 1.</a:t>
            </a:r>
          </a:p>
          <a:p>
            <a:pPr lvl="3">
              <a:buNone/>
              <a:defRPr/>
            </a:pPr>
            <a:r>
              <a:rPr lang="en-IE" sz="2400" b="1" kern="0" dirty="0"/>
              <a:t>	Follow us on Twitter @</a:t>
            </a:r>
            <a:r>
              <a:rPr lang="en-IE" sz="2400" b="1" kern="0" dirty="0" err="1" smtClean="0"/>
              <a:t>Charities_Reg</a:t>
            </a:r>
            <a:endParaRPr lang="en-IE" sz="2400" b="1" kern="0" dirty="0" smtClean="0"/>
          </a:p>
          <a:p>
            <a:pPr lvl="3">
              <a:buNone/>
              <a:defRPr/>
            </a:pPr>
            <a:endParaRPr lang="en-IE" sz="2800" b="1" u="sng" dirty="0" smtClean="0"/>
          </a:p>
          <a:p>
            <a:pPr lvl="3">
              <a:buNone/>
              <a:defRPr/>
            </a:pPr>
            <a:r>
              <a:rPr lang="en-IE" sz="2800" b="1" u="sng" dirty="0" smtClean="0"/>
              <a:t>Dedicated </a:t>
            </a:r>
            <a:r>
              <a:rPr lang="en-IE" sz="2800" b="1" u="sng" dirty="0"/>
              <a:t>Concerns Line:</a:t>
            </a:r>
          </a:p>
          <a:p>
            <a:r>
              <a:rPr lang="en-IE" sz="2800" dirty="0"/>
              <a:t>	(</a:t>
            </a:r>
            <a:r>
              <a:rPr lang="en-IE" sz="2800" dirty="0">
                <a:solidFill>
                  <a:schemeClr val="accent2">
                    <a:lumMod val="50000"/>
                  </a:schemeClr>
                </a:solidFill>
              </a:rPr>
              <a:t>01 633 1550 / Concerns@charitiesregulator.ie</a:t>
            </a:r>
            <a:r>
              <a:rPr lang="en-IE" sz="2800" dirty="0"/>
              <a:t>)</a:t>
            </a:r>
          </a:p>
          <a:p>
            <a:pPr lvl="1">
              <a:defRPr/>
            </a:pPr>
            <a:endParaRPr lang="en-IE" sz="2800" b="1" dirty="0" smtClean="0">
              <a:latin typeface="+mj-lt"/>
            </a:endParaRPr>
          </a:p>
          <a:p>
            <a:pPr>
              <a:defRPr/>
            </a:pPr>
            <a:endParaRPr lang="en-IE" sz="1600" b="1" dirty="0" smtClean="0">
              <a:latin typeface="+mj-lt"/>
            </a:endParaRPr>
          </a:p>
          <a:p>
            <a:pPr>
              <a:defRPr/>
            </a:pPr>
            <a:endParaRPr lang="en-IE" sz="1600" b="1" dirty="0" smtClean="0">
              <a:latin typeface="+mj-lt"/>
            </a:endParaRPr>
          </a:p>
          <a:p>
            <a:pPr>
              <a:defRPr/>
            </a:pPr>
            <a:endParaRPr lang="en-IE" sz="1400" b="1" dirty="0" smtClean="0">
              <a:latin typeface="+mj-lt"/>
            </a:endParaRPr>
          </a:p>
          <a:p>
            <a:pPr lvl="1">
              <a:buFont typeface="Wingdings 2" pitchFamily="18" charset="2"/>
              <a:buNone/>
              <a:defRPr/>
            </a:pPr>
            <a:endParaRPr lang="en-IE" sz="1400" dirty="0" smtClean="0">
              <a:latin typeface="+mj-lt"/>
            </a:endParaRPr>
          </a:p>
        </p:txBody>
      </p:sp>
    </p:spTree>
    <p:extLst>
      <p:ext uri="{BB962C8B-B14F-4D97-AF65-F5344CB8AC3E}">
        <p14:creationId xmlns:p14="http://schemas.microsoft.com/office/powerpoint/2010/main" val="36789096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533400" y="1988840"/>
            <a:ext cx="7851775" cy="2376264"/>
          </a:xfrm>
        </p:spPr>
        <p:txBody>
          <a:bodyPr/>
          <a:lstStyle/>
          <a:p>
            <a:pPr algn="ctr" eaLnBrk="1" fontAlgn="auto" hangingPunct="1">
              <a:spcAft>
                <a:spcPts val="0"/>
              </a:spcAft>
              <a:defRPr/>
            </a:pPr>
            <a:r>
              <a:rPr lang="en-GB" sz="3600" dirty="0"/>
              <a:t>Draft Charity (Accounting and Reporting) Regulations</a:t>
            </a:r>
            <a:br>
              <a:rPr lang="en-GB" sz="3600" dirty="0"/>
            </a:br>
            <a:endParaRPr lang="en-GB" sz="3600" dirty="0"/>
          </a:p>
        </p:txBody>
      </p:sp>
      <p:sp>
        <p:nvSpPr>
          <p:cNvPr id="5123" name="Rectangle 3"/>
          <p:cNvSpPr>
            <a:spLocks noGrp="1" noChangeArrowheads="1"/>
          </p:cNvSpPr>
          <p:nvPr>
            <p:ph type="subTitle" idx="1"/>
          </p:nvPr>
        </p:nvSpPr>
        <p:spPr>
          <a:xfrm>
            <a:off x="533400" y="2852738"/>
            <a:ext cx="7854950" cy="1008310"/>
          </a:xfrm>
        </p:spPr>
        <p:txBody>
          <a:bodyPr/>
          <a:lstStyle/>
          <a:p>
            <a:pPr marR="0" algn="ctr" eaLnBrk="1" hangingPunct="1">
              <a:lnSpc>
                <a:spcPct val="90000"/>
              </a:lnSpc>
              <a:defRPr/>
            </a:pPr>
            <a:endParaRPr lang="en-IE" sz="2000" dirty="0">
              <a:latin typeface="Times New Roman" pitchFamily="18" charset="0"/>
            </a:endParaRPr>
          </a:p>
          <a:p>
            <a:pPr marR="0" algn="ctr" eaLnBrk="1" hangingPunct="1">
              <a:lnSpc>
                <a:spcPct val="90000"/>
              </a:lnSpc>
              <a:defRPr/>
            </a:pPr>
            <a:endParaRPr lang="en-IE" sz="2000" b="1" dirty="0">
              <a:latin typeface="+mj-lt"/>
            </a:endParaRPr>
          </a:p>
          <a:p>
            <a:pPr marR="0" eaLnBrk="1" hangingPunct="1">
              <a:lnSpc>
                <a:spcPct val="90000"/>
              </a:lnSpc>
              <a:defRPr/>
            </a:pPr>
            <a:endParaRPr lang="en-IE" sz="2400" b="1" dirty="0">
              <a:latin typeface="+mj-lt"/>
            </a:endParaRPr>
          </a:p>
          <a:p>
            <a:pPr marR="0" eaLnBrk="1" hangingPunct="1">
              <a:lnSpc>
                <a:spcPct val="90000"/>
              </a:lnSpc>
              <a:defRPr/>
            </a:pPr>
            <a:endParaRPr lang="en-IE" sz="2400" b="1" dirty="0">
              <a:latin typeface="+mj-lt"/>
            </a:endParaRPr>
          </a:p>
          <a:p>
            <a:pPr marR="0" eaLnBrk="1" hangingPunct="1">
              <a:lnSpc>
                <a:spcPct val="90000"/>
              </a:lnSpc>
              <a:defRPr/>
            </a:pPr>
            <a:endParaRPr lang="en-IE" sz="2400" b="1" dirty="0">
              <a:latin typeface="+mj-lt"/>
            </a:endParaRPr>
          </a:p>
          <a:p>
            <a:pPr marR="0" eaLnBrk="1" hangingPunct="1">
              <a:lnSpc>
                <a:spcPct val="90000"/>
              </a:lnSpc>
              <a:defRPr/>
            </a:pPr>
            <a:r>
              <a:rPr lang="en-IE" sz="2400" b="1" dirty="0" smtClean="0">
                <a:latin typeface="+mj-lt"/>
              </a:rPr>
              <a:t>	    		</a:t>
            </a:r>
            <a:r>
              <a:rPr lang="en-IE" sz="2400" b="1" dirty="0">
                <a:latin typeface="+mj-lt"/>
              </a:rPr>
              <a:t>	</a:t>
            </a:r>
          </a:p>
        </p:txBody>
      </p:sp>
      <p:sp>
        <p:nvSpPr>
          <p:cNvPr id="2" name="Rectangle 1"/>
          <p:cNvSpPr/>
          <p:nvPr/>
        </p:nvSpPr>
        <p:spPr>
          <a:xfrm>
            <a:off x="5076056" y="5445224"/>
            <a:ext cx="4572000" cy="923330"/>
          </a:xfrm>
          <a:prstGeom prst="rect">
            <a:avLst/>
          </a:prstGeom>
        </p:spPr>
        <p:txBody>
          <a:bodyPr>
            <a:spAutoFit/>
          </a:bodyPr>
          <a:lstStyle/>
          <a:p>
            <a:pPr fontAlgn="base">
              <a:spcBef>
                <a:spcPct val="0"/>
              </a:spcBef>
              <a:spcAft>
                <a:spcPct val="0"/>
              </a:spcAft>
            </a:pPr>
            <a:r>
              <a:rPr lang="en-IE" dirty="0">
                <a:solidFill>
                  <a:prstClr val="white"/>
                </a:solidFill>
                <a:latin typeface="Times New Roman" pitchFamily="18" charset="0"/>
              </a:rPr>
              <a:t>Tom </a:t>
            </a:r>
            <a:r>
              <a:rPr lang="en-IE" dirty="0" smtClean="0">
                <a:solidFill>
                  <a:prstClr val="white"/>
                </a:solidFill>
                <a:latin typeface="Times New Roman" pitchFamily="18" charset="0"/>
              </a:rPr>
              <a:t>Malone FCCA</a:t>
            </a:r>
            <a:endParaRPr lang="en-IE" dirty="0">
              <a:solidFill>
                <a:prstClr val="white"/>
              </a:solidFill>
              <a:latin typeface="Times New Roman" pitchFamily="18" charset="0"/>
            </a:endParaRPr>
          </a:p>
          <a:p>
            <a:pPr fontAlgn="base">
              <a:spcBef>
                <a:spcPct val="0"/>
              </a:spcBef>
              <a:spcAft>
                <a:spcPct val="0"/>
              </a:spcAft>
            </a:pPr>
            <a:r>
              <a:rPr lang="en-IE" dirty="0">
                <a:solidFill>
                  <a:prstClr val="white"/>
                </a:solidFill>
                <a:latin typeface="Times New Roman" pitchFamily="18" charset="0"/>
              </a:rPr>
              <a:t>Head of Compliance and Enforcement</a:t>
            </a:r>
          </a:p>
          <a:p>
            <a:pPr fontAlgn="base">
              <a:spcBef>
                <a:spcPct val="0"/>
              </a:spcBef>
              <a:spcAft>
                <a:spcPct val="0"/>
              </a:spcAft>
            </a:pPr>
            <a:r>
              <a:rPr lang="en-IE" dirty="0" smtClean="0">
                <a:solidFill>
                  <a:prstClr val="white"/>
                </a:solidFill>
                <a:latin typeface="Times New Roman" pitchFamily="18" charset="0"/>
              </a:rPr>
              <a:t>21 September 2017</a:t>
            </a:r>
            <a:endParaRPr lang="en-IE" dirty="0">
              <a:solidFill>
                <a:prstClr val="white"/>
              </a:solidFill>
              <a:latin typeface="Times New Roman" pitchFamily="18" charset="0"/>
            </a:endParaRPr>
          </a:p>
        </p:txBody>
      </p:sp>
    </p:spTree>
    <p:extLst>
      <p:ext uri="{BB962C8B-B14F-4D97-AF65-F5344CB8AC3E}">
        <p14:creationId xmlns:p14="http://schemas.microsoft.com/office/powerpoint/2010/main" val="185878901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51942"/>
          </a:xfrm>
        </p:spPr>
        <p:txBody>
          <a:bodyPr/>
          <a:lstStyle/>
          <a:p>
            <a:pPr algn="ctr"/>
            <a:r>
              <a:rPr lang="en-IE" sz="4000" b="1" dirty="0"/>
              <a:t>Role of annual accounts/reporting</a:t>
            </a:r>
          </a:p>
        </p:txBody>
      </p:sp>
      <p:sp>
        <p:nvSpPr>
          <p:cNvPr id="11" name="Oval 10"/>
          <p:cNvSpPr/>
          <p:nvPr/>
        </p:nvSpPr>
        <p:spPr>
          <a:xfrm>
            <a:off x="179512" y="1988840"/>
            <a:ext cx="2160240" cy="42484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IE" sz="2400" dirty="0">
                <a:solidFill>
                  <a:prstClr val="white"/>
                </a:solidFill>
              </a:rPr>
              <a:t>Charities need to</a:t>
            </a:r>
          </a:p>
          <a:p>
            <a:pPr algn="ctr" fontAlgn="base">
              <a:spcBef>
                <a:spcPct val="0"/>
              </a:spcBef>
              <a:spcAft>
                <a:spcPct val="0"/>
              </a:spcAft>
            </a:pPr>
            <a:endParaRPr lang="en-IE" dirty="0">
              <a:solidFill>
                <a:prstClr val="white"/>
              </a:solidFill>
            </a:endParaRPr>
          </a:p>
          <a:p>
            <a:pPr fontAlgn="base">
              <a:spcBef>
                <a:spcPct val="0"/>
              </a:spcBef>
              <a:spcAft>
                <a:spcPct val="0"/>
              </a:spcAft>
              <a:buFont typeface="Arial" pitchFamily="34" charset="0"/>
              <a:buChar char="•"/>
            </a:pPr>
            <a:r>
              <a:rPr lang="en-IE" dirty="0">
                <a:solidFill>
                  <a:prstClr val="white"/>
                </a:solidFill>
              </a:rPr>
              <a:t>Build trust</a:t>
            </a:r>
          </a:p>
          <a:p>
            <a:pPr fontAlgn="base">
              <a:spcBef>
                <a:spcPct val="0"/>
              </a:spcBef>
              <a:spcAft>
                <a:spcPct val="0"/>
              </a:spcAft>
              <a:buFont typeface="Arial" pitchFamily="34" charset="0"/>
              <a:buChar char="•"/>
            </a:pPr>
            <a:endParaRPr lang="en-IE" dirty="0">
              <a:solidFill>
                <a:prstClr val="white"/>
              </a:solidFill>
            </a:endParaRPr>
          </a:p>
          <a:p>
            <a:pPr fontAlgn="base">
              <a:spcBef>
                <a:spcPct val="0"/>
              </a:spcBef>
              <a:spcAft>
                <a:spcPct val="0"/>
              </a:spcAft>
              <a:buFont typeface="Arial" pitchFamily="34" charset="0"/>
              <a:buChar char="•"/>
            </a:pPr>
            <a:r>
              <a:rPr lang="en-IE" dirty="0">
                <a:solidFill>
                  <a:prstClr val="white"/>
                </a:solidFill>
              </a:rPr>
              <a:t>Provide more information</a:t>
            </a:r>
          </a:p>
          <a:p>
            <a:pPr fontAlgn="base">
              <a:spcBef>
                <a:spcPct val="0"/>
              </a:spcBef>
              <a:spcAft>
                <a:spcPct val="0"/>
              </a:spcAft>
              <a:buFont typeface="Arial" pitchFamily="34" charset="0"/>
              <a:buChar char="•"/>
            </a:pPr>
            <a:endParaRPr lang="en-IE" dirty="0">
              <a:solidFill>
                <a:prstClr val="white"/>
              </a:solidFill>
            </a:endParaRPr>
          </a:p>
          <a:p>
            <a:pPr fontAlgn="base">
              <a:spcBef>
                <a:spcPct val="0"/>
              </a:spcBef>
              <a:spcAft>
                <a:spcPct val="0"/>
              </a:spcAft>
              <a:buFont typeface="Arial" pitchFamily="34" charset="0"/>
              <a:buChar char="•"/>
            </a:pPr>
            <a:r>
              <a:rPr lang="en-IE" dirty="0">
                <a:solidFill>
                  <a:prstClr val="white"/>
                </a:solidFill>
              </a:rPr>
              <a:t>Be more transparent </a:t>
            </a:r>
          </a:p>
          <a:p>
            <a:pPr fontAlgn="base">
              <a:spcBef>
                <a:spcPct val="0"/>
              </a:spcBef>
              <a:spcAft>
                <a:spcPct val="0"/>
              </a:spcAft>
              <a:buFont typeface="Arial" pitchFamily="34" charset="0"/>
              <a:buChar char="•"/>
            </a:pPr>
            <a:endParaRPr lang="en-IE" dirty="0">
              <a:solidFill>
                <a:prstClr val="white"/>
              </a:solidFill>
            </a:endParaRPr>
          </a:p>
          <a:p>
            <a:pPr fontAlgn="base">
              <a:spcBef>
                <a:spcPct val="0"/>
              </a:spcBef>
              <a:spcAft>
                <a:spcPct val="0"/>
              </a:spcAft>
              <a:buFont typeface="Arial" pitchFamily="34" charset="0"/>
              <a:buChar char="•"/>
            </a:pPr>
            <a:endParaRPr lang="en-IE" dirty="0">
              <a:solidFill>
                <a:prstClr val="white"/>
              </a:solidFill>
            </a:endParaRPr>
          </a:p>
        </p:txBody>
      </p:sp>
      <p:sp>
        <p:nvSpPr>
          <p:cNvPr id="13" name="Oval 12"/>
          <p:cNvSpPr/>
          <p:nvPr/>
        </p:nvSpPr>
        <p:spPr>
          <a:xfrm>
            <a:off x="6300192" y="2060848"/>
            <a:ext cx="2232248" cy="424847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IE" sz="2400" dirty="0">
                <a:solidFill>
                  <a:prstClr val="white"/>
                </a:solidFill>
              </a:rPr>
              <a:t>CR Functions</a:t>
            </a:r>
          </a:p>
          <a:p>
            <a:pPr algn="ctr" fontAlgn="base">
              <a:spcBef>
                <a:spcPct val="0"/>
              </a:spcBef>
              <a:spcAft>
                <a:spcPct val="0"/>
              </a:spcAft>
            </a:pPr>
            <a:endParaRPr lang="en-IE" dirty="0">
              <a:solidFill>
                <a:prstClr val="white"/>
              </a:solidFill>
            </a:endParaRPr>
          </a:p>
          <a:p>
            <a:pPr fontAlgn="base">
              <a:spcBef>
                <a:spcPct val="0"/>
              </a:spcBef>
              <a:spcAft>
                <a:spcPct val="0"/>
              </a:spcAft>
              <a:buFont typeface="Arial" pitchFamily="34" charset="0"/>
              <a:buChar char="•"/>
            </a:pPr>
            <a:r>
              <a:rPr lang="en-IE" dirty="0">
                <a:solidFill>
                  <a:prstClr val="white"/>
                </a:solidFill>
              </a:rPr>
              <a:t>Increase  public trust and confidence</a:t>
            </a:r>
          </a:p>
          <a:p>
            <a:pPr fontAlgn="base">
              <a:spcBef>
                <a:spcPct val="0"/>
              </a:spcBef>
              <a:spcAft>
                <a:spcPct val="0"/>
              </a:spcAft>
            </a:pPr>
            <a:endParaRPr lang="en-IE" dirty="0">
              <a:solidFill>
                <a:prstClr val="white"/>
              </a:solidFill>
            </a:endParaRPr>
          </a:p>
          <a:p>
            <a:pPr fontAlgn="base">
              <a:spcBef>
                <a:spcPct val="0"/>
              </a:spcBef>
              <a:spcAft>
                <a:spcPct val="0"/>
              </a:spcAft>
              <a:buFont typeface="Arial" pitchFamily="34" charset="0"/>
              <a:buChar char="•"/>
            </a:pPr>
            <a:r>
              <a:rPr lang="en-IE" dirty="0">
                <a:solidFill>
                  <a:prstClr val="white"/>
                </a:solidFill>
              </a:rPr>
              <a:t>Ensure accountability  of charities to donors and the public</a:t>
            </a:r>
          </a:p>
          <a:p>
            <a:pPr fontAlgn="base">
              <a:spcBef>
                <a:spcPct val="0"/>
              </a:spcBef>
              <a:spcAft>
                <a:spcPct val="0"/>
              </a:spcAft>
              <a:buFont typeface="Arial" pitchFamily="34" charset="0"/>
              <a:buChar char="•"/>
            </a:pPr>
            <a:endParaRPr lang="en-IE" dirty="0">
              <a:solidFill>
                <a:prstClr val="white"/>
              </a:solidFill>
            </a:endParaRPr>
          </a:p>
          <a:p>
            <a:pPr fontAlgn="base">
              <a:spcBef>
                <a:spcPct val="0"/>
              </a:spcBef>
              <a:spcAft>
                <a:spcPct val="0"/>
              </a:spcAft>
              <a:buFont typeface="Arial" pitchFamily="34" charset="0"/>
              <a:buChar char="•"/>
            </a:pPr>
            <a:endParaRPr lang="en-IE" dirty="0">
              <a:solidFill>
                <a:prstClr val="white"/>
              </a:solidFill>
            </a:endParaRPr>
          </a:p>
        </p:txBody>
      </p:sp>
      <p:sp>
        <p:nvSpPr>
          <p:cNvPr id="14" name="Oval 13"/>
          <p:cNvSpPr/>
          <p:nvPr/>
        </p:nvSpPr>
        <p:spPr>
          <a:xfrm>
            <a:off x="3275856" y="3068960"/>
            <a:ext cx="1944216" cy="19442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r>
              <a:rPr lang="en-IE" dirty="0">
                <a:solidFill>
                  <a:prstClr val="white"/>
                </a:solidFill>
              </a:rPr>
              <a:t>Accounting &amp;</a:t>
            </a:r>
          </a:p>
          <a:p>
            <a:pPr algn="ctr" fontAlgn="base">
              <a:spcBef>
                <a:spcPct val="0"/>
              </a:spcBef>
              <a:spcAft>
                <a:spcPct val="0"/>
              </a:spcAft>
            </a:pPr>
            <a:r>
              <a:rPr lang="en-IE" dirty="0">
                <a:solidFill>
                  <a:prstClr val="white"/>
                </a:solidFill>
              </a:rPr>
              <a:t>Reporting</a:t>
            </a:r>
          </a:p>
        </p:txBody>
      </p:sp>
      <p:sp>
        <p:nvSpPr>
          <p:cNvPr id="15" name="Right Arrow 14"/>
          <p:cNvSpPr/>
          <p:nvPr/>
        </p:nvSpPr>
        <p:spPr>
          <a:xfrm>
            <a:off x="2339752" y="3861048"/>
            <a:ext cx="864096" cy="2880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IE">
              <a:solidFill>
                <a:prstClr val="white"/>
              </a:solidFill>
            </a:endParaRPr>
          </a:p>
        </p:txBody>
      </p:sp>
      <p:sp>
        <p:nvSpPr>
          <p:cNvPr id="16" name="Right Arrow 15"/>
          <p:cNvSpPr/>
          <p:nvPr/>
        </p:nvSpPr>
        <p:spPr>
          <a:xfrm rot="10800000" flipV="1">
            <a:off x="5292080" y="3869881"/>
            <a:ext cx="955968" cy="2791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en-IE">
              <a:solidFill>
                <a:prstClr val="white"/>
              </a:solidFill>
            </a:endParaRPr>
          </a:p>
        </p:txBody>
      </p:sp>
    </p:spTree>
    <p:extLst>
      <p:ext uri="{BB962C8B-B14F-4D97-AF65-F5344CB8AC3E}">
        <p14:creationId xmlns:p14="http://schemas.microsoft.com/office/powerpoint/2010/main" val="26055115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851942"/>
          </a:xfrm>
        </p:spPr>
        <p:txBody>
          <a:bodyPr/>
          <a:lstStyle/>
          <a:p>
            <a:pPr algn="ctr"/>
            <a:r>
              <a:rPr lang="en-IE" b="1" dirty="0"/>
              <a:t>Background</a:t>
            </a:r>
          </a:p>
        </p:txBody>
      </p:sp>
      <p:sp>
        <p:nvSpPr>
          <p:cNvPr id="3" name="Content Placeholder 2"/>
          <p:cNvSpPr>
            <a:spLocks noGrp="1"/>
          </p:cNvSpPr>
          <p:nvPr>
            <p:ph idx="1"/>
          </p:nvPr>
        </p:nvSpPr>
        <p:spPr>
          <a:xfrm>
            <a:off x="457200" y="1935163"/>
            <a:ext cx="8229600" cy="3798093"/>
          </a:xfrm>
        </p:spPr>
        <p:txBody>
          <a:bodyPr/>
          <a:lstStyle/>
          <a:p>
            <a:pPr algn="just">
              <a:spcBef>
                <a:spcPts val="0"/>
              </a:spcBef>
              <a:spcAft>
                <a:spcPts val="0"/>
              </a:spcAft>
              <a:buNone/>
            </a:pPr>
            <a:r>
              <a:rPr lang="en-IE" sz="3200" b="1" dirty="0">
                <a:solidFill>
                  <a:srgbClr val="365F91"/>
                </a:solidFill>
                <a:latin typeface="Calibri"/>
                <a:ea typeface="Calibri"/>
                <a:cs typeface="Calibri"/>
              </a:rPr>
              <a:t>Charities Act 2009 – accounting and reporting provisions:</a:t>
            </a:r>
            <a:endParaRPr lang="en-IE" sz="2400" b="1" dirty="0">
              <a:solidFill>
                <a:srgbClr val="365F91"/>
              </a:solidFill>
              <a:latin typeface="Calibri"/>
              <a:ea typeface="Calibri"/>
              <a:cs typeface="Calibri"/>
            </a:endParaRPr>
          </a:p>
          <a:p>
            <a:pPr lvl="1" algn="just">
              <a:lnSpc>
                <a:spcPct val="115000"/>
              </a:lnSpc>
              <a:spcBef>
                <a:spcPts val="1200"/>
              </a:spcBef>
              <a:spcAft>
                <a:spcPts val="0"/>
              </a:spcAft>
              <a:buClr>
                <a:srgbClr val="0BD0D9"/>
              </a:buClr>
            </a:pPr>
            <a:r>
              <a:rPr lang="en-IE" sz="2200" b="1" dirty="0">
                <a:solidFill>
                  <a:srgbClr val="365F91"/>
                </a:solidFill>
                <a:latin typeface="Calibri"/>
                <a:ea typeface="Calibri"/>
                <a:cs typeface="Calibri"/>
              </a:rPr>
              <a:t>S.47 – Duty to keep proper books of account</a:t>
            </a:r>
          </a:p>
          <a:p>
            <a:pPr lvl="1" algn="just">
              <a:lnSpc>
                <a:spcPct val="115000"/>
              </a:lnSpc>
              <a:spcAft>
                <a:spcPts val="0"/>
              </a:spcAft>
              <a:buClr>
                <a:srgbClr val="0BD0D9"/>
              </a:buClr>
            </a:pPr>
            <a:r>
              <a:rPr lang="en-IE" sz="2200" b="1" dirty="0">
                <a:solidFill>
                  <a:srgbClr val="365F91"/>
                </a:solidFill>
                <a:latin typeface="Calibri"/>
                <a:ea typeface="Calibri"/>
                <a:cs typeface="Calibri"/>
              </a:rPr>
              <a:t>S.48 – Annual statement of accounts</a:t>
            </a:r>
          </a:p>
          <a:p>
            <a:pPr lvl="1" algn="just">
              <a:lnSpc>
                <a:spcPct val="115000"/>
              </a:lnSpc>
              <a:spcAft>
                <a:spcPts val="0"/>
              </a:spcAft>
              <a:buClr>
                <a:srgbClr val="0BD0D9"/>
              </a:buClr>
            </a:pPr>
            <a:r>
              <a:rPr lang="en-IE" sz="2200" b="1" dirty="0">
                <a:solidFill>
                  <a:srgbClr val="365F91"/>
                </a:solidFill>
                <a:latin typeface="Calibri"/>
                <a:ea typeface="Calibri"/>
                <a:cs typeface="Calibri"/>
              </a:rPr>
              <a:t>S.50 – Annual audit or examination of accounts</a:t>
            </a:r>
          </a:p>
          <a:p>
            <a:pPr lvl="1" algn="just">
              <a:lnSpc>
                <a:spcPct val="115000"/>
              </a:lnSpc>
              <a:spcAft>
                <a:spcPts val="0"/>
              </a:spcAft>
              <a:buClr>
                <a:srgbClr val="0BD0D9"/>
              </a:buClr>
            </a:pPr>
            <a:r>
              <a:rPr lang="en-IE" sz="2200" b="1" dirty="0">
                <a:solidFill>
                  <a:srgbClr val="365F91"/>
                </a:solidFill>
                <a:latin typeface="Calibri"/>
                <a:ea typeface="Calibri"/>
                <a:cs typeface="Calibri"/>
              </a:rPr>
              <a:t>S.51 – Regulations in relation to audits/examinations</a:t>
            </a:r>
          </a:p>
          <a:p>
            <a:pPr lvl="1" algn="just">
              <a:lnSpc>
                <a:spcPct val="115000"/>
              </a:lnSpc>
              <a:spcAft>
                <a:spcPts val="0"/>
              </a:spcAft>
              <a:buClr>
                <a:srgbClr val="0BD0D9"/>
              </a:buClr>
            </a:pPr>
            <a:r>
              <a:rPr lang="en-IE" sz="2200" b="1" dirty="0">
                <a:solidFill>
                  <a:srgbClr val="365F91"/>
                </a:solidFill>
                <a:latin typeface="Calibri"/>
                <a:ea typeface="Calibri"/>
                <a:cs typeface="Calibri"/>
              </a:rPr>
              <a:t>S.52 – Annual reports</a:t>
            </a:r>
          </a:p>
        </p:txBody>
      </p:sp>
    </p:spTree>
    <p:extLst>
      <p:ext uri="{BB962C8B-B14F-4D97-AF65-F5344CB8AC3E}">
        <p14:creationId xmlns:p14="http://schemas.microsoft.com/office/powerpoint/2010/main" val="15421785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76672"/>
            <a:ext cx="8229600" cy="864096"/>
          </a:xfrm>
        </p:spPr>
        <p:txBody>
          <a:bodyPr/>
          <a:lstStyle/>
          <a:p>
            <a:pPr algn="ctr"/>
            <a:r>
              <a:rPr lang="en-IE" b="1" dirty="0"/>
              <a:t>Regulations</a:t>
            </a:r>
          </a:p>
        </p:txBody>
      </p:sp>
      <p:sp>
        <p:nvSpPr>
          <p:cNvPr id="3" name="Content Placeholder 2"/>
          <p:cNvSpPr>
            <a:spLocks noGrp="1"/>
          </p:cNvSpPr>
          <p:nvPr>
            <p:ph idx="1"/>
          </p:nvPr>
        </p:nvSpPr>
        <p:spPr>
          <a:xfrm>
            <a:off x="457200" y="1556791"/>
            <a:ext cx="8229600" cy="4248473"/>
          </a:xfrm>
        </p:spPr>
        <p:txBody>
          <a:bodyPr>
            <a:noAutofit/>
          </a:bodyPr>
          <a:lstStyle/>
          <a:p>
            <a:pPr lvl="1" algn="just">
              <a:lnSpc>
                <a:spcPct val="115000"/>
              </a:lnSpc>
              <a:spcBef>
                <a:spcPts val="0"/>
              </a:spcBef>
              <a:spcAft>
                <a:spcPts val="0"/>
              </a:spcAft>
              <a:buNone/>
            </a:pPr>
            <a:endParaRPr lang="en-IE" sz="2200" b="1" dirty="0">
              <a:solidFill>
                <a:srgbClr val="365F91"/>
              </a:solidFill>
              <a:latin typeface="Calibri"/>
              <a:ea typeface="Calibri"/>
              <a:cs typeface="Calibri"/>
            </a:endParaRPr>
          </a:p>
          <a:p>
            <a:pPr algn="just">
              <a:lnSpc>
                <a:spcPct val="115000"/>
              </a:lnSpc>
              <a:spcBef>
                <a:spcPts val="0"/>
              </a:spcBef>
              <a:spcAft>
                <a:spcPts val="0"/>
              </a:spcAft>
              <a:buNone/>
            </a:pPr>
            <a:r>
              <a:rPr lang="en-IE" b="1" dirty="0">
                <a:solidFill>
                  <a:srgbClr val="365F91"/>
                </a:solidFill>
                <a:latin typeface="Calibri"/>
                <a:ea typeface="Calibri"/>
                <a:cs typeface="Calibri"/>
              </a:rPr>
              <a:t>What do they cover</a:t>
            </a:r>
          </a:p>
          <a:p>
            <a:pPr algn="just">
              <a:lnSpc>
                <a:spcPct val="115000"/>
              </a:lnSpc>
              <a:spcBef>
                <a:spcPts val="0"/>
              </a:spcBef>
              <a:spcAft>
                <a:spcPts val="0"/>
              </a:spcAft>
              <a:buNone/>
            </a:pPr>
            <a:endParaRPr lang="en-IE" b="1" dirty="0">
              <a:solidFill>
                <a:srgbClr val="365F91"/>
              </a:solidFill>
              <a:latin typeface="Calibri"/>
              <a:ea typeface="Calibri"/>
              <a:cs typeface="Calibri"/>
            </a:endParaRPr>
          </a:p>
          <a:p>
            <a:pPr lvl="1" algn="just">
              <a:lnSpc>
                <a:spcPct val="115000"/>
              </a:lnSpc>
              <a:spcBef>
                <a:spcPts val="0"/>
              </a:spcBef>
              <a:spcAft>
                <a:spcPts val="0"/>
              </a:spcAft>
              <a:buClr>
                <a:srgbClr val="0BD0D9"/>
              </a:buClr>
            </a:pPr>
            <a:r>
              <a:rPr lang="en-IE" sz="2200" b="1" dirty="0">
                <a:solidFill>
                  <a:srgbClr val="365F91"/>
                </a:solidFill>
                <a:latin typeface="Calibri"/>
                <a:ea typeface="Calibri"/>
                <a:cs typeface="Calibri"/>
              </a:rPr>
              <a:t>Format of accounts for registered charities</a:t>
            </a:r>
          </a:p>
          <a:p>
            <a:pPr lvl="1" algn="just">
              <a:lnSpc>
                <a:spcPct val="115000"/>
              </a:lnSpc>
              <a:spcBef>
                <a:spcPts val="0"/>
              </a:spcBef>
              <a:spcAft>
                <a:spcPts val="0"/>
              </a:spcAft>
              <a:buClr>
                <a:srgbClr val="0BD0D9"/>
              </a:buClr>
              <a:buFont typeface="Wingdings 2" pitchFamily="18" charset="2"/>
              <a:buNone/>
            </a:pPr>
            <a:endParaRPr lang="en-IE" sz="2200" b="1" dirty="0">
              <a:solidFill>
                <a:srgbClr val="365F91"/>
              </a:solidFill>
              <a:latin typeface="Calibri"/>
              <a:ea typeface="Calibri"/>
              <a:cs typeface="Calibri"/>
            </a:endParaRPr>
          </a:p>
          <a:p>
            <a:pPr lvl="1" algn="just">
              <a:lnSpc>
                <a:spcPct val="115000"/>
              </a:lnSpc>
              <a:spcBef>
                <a:spcPts val="0"/>
              </a:spcBef>
              <a:spcAft>
                <a:spcPts val="0"/>
              </a:spcAft>
              <a:buClr>
                <a:srgbClr val="0BD0D9"/>
              </a:buClr>
            </a:pPr>
            <a:r>
              <a:rPr lang="en-IE" sz="2200" b="1" dirty="0">
                <a:solidFill>
                  <a:srgbClr val="365F91"/>
                </a:solidFill>
                <a:latin typeface="Calibri"/>
                <a:ea typeface="Calibri"/>
                <a:cs typeface="Calibri"/>
              </a:rPr>
              <a:t>Audit or independent examination requirements</a:t>
            </a:r>
          </a:p>
          <a:p>
            <a:pPr lvl="1" algn="just">
              <a:lnSpc>
                <a:spcPct val="115000"/>
              </a:lnSpc>
              <a:spcBef>
                <a:spcPts val="0"/>
              </a:spcBef>
              <a:spcAft>
                <a:spcPts val="0"/>
              </a:spcAft>
              <a:buClr>
                <a:srgbClr val="0BD0D9"/>
              </a:buClr>
              <a:buNone/>
            </a:pPr>
            <a:endParaRPr lang="en-IE" sz="2200" b="1" dirty="0">
              <a:solidFill>
                <a:srgbClr val="365F91"/>
              </a:solidFill>
              <a:latin typeface="Calibri"/>
              <a:ea typeface="Calibri"/>
              <a:cs typeface="Calibri"/>
            </a:endParaRPr>
          </a:p>
          <a:p>
            <a:pPr lvl="1" algn="just">
              <a:lnSpc>
                <a:spcPct val="115000"/>
              </a:lnSpc>
              <a:spcBef>
                <a:spcPts val="0"/>
              </a:spcBef>
              <a:spcAft>
                <a:spcPts val="0"/>
              </a:spcAft>
              <a:buClr>
                <a:srgbClr val="0BD0D9"/>
              </a:buClr>
            </a:pPr>
            <a:r>
              <a:rPr lang="en-IE" sz="2200" b="1" dirty="0">
                <a:solidFill>
                  <a:srgbClr val="365F91"/>
                </a:solidFill>
                <a:latin typeface="Calibri"/>
                <a:ea typeface="Calibri"/>
                <a:cs typeface="Calibri"/>
              </a:rPr>
              <a:t>Format of annual reports for registered charities</a:t>
            </a:r>
          </a:p>
          <a:p>
            <a:pPr lvl="1" algn="just">
              <a:lnSpc>
                <a:spcPct val="115000"/>
              </a:lnSpc>
              <a:spcBef>
                <a:spcPts val="0"/>
              </a:spcBef>
              <a:spcAft>
                <a:spcPts val="0"/>
              </a:spcAft>
              <a:buClr>
                <a:srgbClr val="0BD0D9"/>
              </a:buClr>
              <a:buNone/>
            </a:pPr>
            <a:endParaRPr lang="en-IE" sz="2200" b="1" dirty="0">
              <a:solidFill>
                <a:srgbClr val="365F91"/>
              </a:solidFill>
              <a:latin typeface="Calibri"/>
              <a:ea typeface="Calibri"/>
              <a:cs typeface="Calibri"/>
            </a:endParaRPr>
          </a:p>
          <a:p>
            <a:pPr lvl="1" algn="just">
              <a:lnSpc>
                <a:spcPct val="115000"/>
              </a:lnSpc>
              <a:spcBef>
                <a:spcPts val="0"/>
              </a:spcBef>
              <a:spcAft>
                <a:spcPts val="0"/>
              </a:spcAft>
              <a:buClr>
                <a:srgbClr val="0BD0D9"/>
              </a:buClr>
            </a:pPr>
            <a:r>
              <a:rPr lang="en-IE" sz="2200" b="1" dirty="0">
                <a:solidFill>
                  <a:srgbClr val="365F91"/>
                </a:solidFill>
                <a:latin typeface="Calibri"/>
                <a:ea typeface="Calibri"/>
                <a:cs typeface="Calibri"/>
              </a:rPr>
              <a:t>Provision of information to the Charities Regulator </a:t>
            </a:r>
          </a:p>
          <a:p>
            <a:pPr lvl="1" algn="just">
              <a:spcBef>
                <a:spcPts val="0"/>
              </a:spcBef>
              <a:spcAft>
                <a:spcPts val="0"/>
              </a:spcAft>
            </a:pPr>
            <a:endParaRPr lang="en-IE" dirty="0">
              <a:latin typeface="Calibri"/>
              <a:ea typeface="Calibri"/>
              <a:cs typeface="Times New Roman"/>
            </a:endParaRPr>
          </a:p>
        </p:txBody>
      </p:sp>
    </p:spTree>
    <p:extLst>
      <p:ext uri="{BB962C8B-B14F-4D97-AF65-F5344CB8AC3E}">
        <p14:creationId xmlns:p14="http://schemas.microsoft.com/office/powerpoint/2010/main" val="377218769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704850"/>
            <a:ext cx="8229600" cy="563563"/>
          </a:xfrm>
        </p:spPr>
        <p:txBody>
          <a:bodyPr/>
          <a:lstStyle/>
          <a:p>
            <a:pPr algn="ctr"/>
            <a:r>
              <a:rPr lang="en-IE" sz="3600" b="1" dirty="0"/>
              <a:t>Accounts of larger charities</a:t>
            </a:r>
          </a:p>
        </p:txBody>
      </p:sp>
      <p:sp>
        <p:nvSpPr>
          <p:cNvPr id="6147" name="Content Placeholder 6"/>
          <p:cNvSpPr>
            <a:spLocks noGrp="1"/>
          </p:cNvSpPr>
          <p:nvPr>
            <p:ph idx="1"/>
          </p:nvPr>
        </p:nvSpPr>
        <p:spPr>
          <a:xfrm>
            <a:off x="457200" y="1412874"/>
            <a:ext cx="8229600" cy="4392389"/>
          </a:xfrm>
        </p:spPr>
        <p:txBody>
          <a:bodyPr/>
          <a:lstStyle/>
          <a:p>
            <a:pPr algn="just">
              <a:lnSpc>
                <a:spcPct val="115000"/>
              </a:lnSpc>
              <a:spcAft>
                <a:spcPts val="0"/>
              </a:spcAft>
              <a:buNone/>
              <a:defRPr/>
            </a:pPr>
            <a:r>
              <a:rPr lang="en-IE" b="1" dirty="0">
                <a:solidFill>
                  <a:srgbClr val="365F91"/>
                </a:solidFill>
                <a:latin typeface="Calibri"/>
                <a:ea typeface="Calibri"/>
                <a:cs typeface="Calibri"/>
              </a:rPr>
              <a:t>Annual statement of accounts consisting of:</a:t>
            </a:r>
          </a:p>
          <a:p>
            <a:pPr lvl="1" algn="just">
              <a:lnSpc>
                <a:spcPct val="115000"/>
              </a:lnSpc>
              <a:spcAft>
                <a:spcPts val="0"/>
              </a:spcAft>
              <a:buClr>
                <a:srgbClr val="0BD0D9"/>
              </a:buClr>
              <a:defRPr/>
            </a:pPr>
            <a:r>
              <a:rPr lang="en-IE" sz="2200" b="1" dirty="0">
                <a:solidFill>
                  <a:srgbClr val="365F91"/>
                </a:solidFill>
                <a:latin typeface="Calibri"/>
                <a:ea typeface="Calibri"/>
                <a:cs typeface="Calibri"/>
              </a:rPr>
              <a:t>Statement of financial activities</a:t>
            </a:r>
          </a:p>
          <a:p>
            <a:pPr lvl="1" algn="just">
              <a:lnSpc>
                <a:spcPct val="115000"/>
              </a:lnSpc>
              <a:spcAft>
                <a:spcPts val="0"/>
              </a:spcAft>
              <a:buClr>
                <a:srgbClr val="0BD0D9"/>
              </a:buClr>
              <a:defRPr/>
            </a:pPr>
            <a:r>
              <a:rPr lang="en-IE" sz="2200" b="1" dirty="0">
                <a:solidFill>
                  <a:srgbClr val="365F91"/>
                </a:solidFill>
                <a:latin typeface="Calibri"/>
                <a:ea typeface="Calibri"/>
                <a:cs typeface="Calibri"/>
              </a:rPr>
              <a:t>Balance sheet</a:t>
            </a:r>
          </a:p>
          <a:p>
            <a:pPr lvl="1" algn="just">
              <a:lnSpc>
                <a:spcPct val="115000"/>
              </a:lnSpc>
              <a:spcAft>
                <a:spcPts val="0"/>
              </a:spcAft>
              <a:buClr>
                <a:srgbClr val="0BD0D9"/>
              </a:buClr>
              <a:defRPr/>
            </a:pPr>
            <a:r>
              <a:rPr lang="en-IE" sz="2200" b="1" dirty="0">
                <a:solidFill>
                  <a:srgbClr val="365F91"/>
                </a:solidFill>
                <a:latin typeface="Calibri"/>
                <a:ea typeface="Calibri"/>
                <a:cs typeface="Calibri"/>
              </a:rPr>
              <a:t>Cash flow </a:t>
            </a:r>
            <a:r>
              <a:rPr lang="en-IE" sz="2200" b="1" dirty="0" smtClean="0">
                <a:solidFill>
                  <a:srgbClr val="365F91"/>
                </a:solidFill>
                <a:latin typeface="Calibri"/>
                <a:ea typeface="Calibri"/>
                <a:cs typeface="Calibri"/>
              </a:rPr>
              <a:t>statement</a:t>
            </a:r>
            <a:endParaRPr lang="en-IE" sz="2200" b="1" dirty="0">
              <a:solidFill>
                <a:srgbClr val="365F91"/>
              </a:solidFill>
              <a:latin typeface="Calibri"/>
              <a:ea typeface="Calibri"/>
              <a:cs typeface="Calibri"/>
            </a:endParaRPr>
          </a:p>
          <a:p>
            <a:pPr lvl="1" algn="just">
              <a:lnSpc>
                <a:spcPct val="115000"/>
              </a:lnSpc>
              <a:spcAft>
                <a:spcPts val="0"/>
              </a:spcAft>
              <a:buClr>
                <a:srgbClr val="0BD0D9"/>
              </a:buClr>
              <a:defRPr/>
            </a:pPr>
            <a:r>
              <a:rPr lang="en-IE" sz="2200" b="1" dirty="0">
                <a:solidFill>
                  <a:srgbClr val="365F91"/>
                </a:solidFill>
                <a:latin typeface="Calibri"/>
                <a:ea typeface="Calibri"/>
                <a:cs typeface="Calibri"/>
              </a:rPr>
              <a:t>Notes to the accounts</a:t>
            </a:r>
          </a:p>
          <a:p>
            <a:pPr lvl="1" algn="just">
              <a:lnSpc>
                <a:spcPct val="115000"/>
              </a:lnSpc>
              <a:spcAft>
                <a:spcPts val="0"/>
              </a:spcAft>
              <a:defRPr/>
            </a:pPr>
            <a:endParaRPr lang="en-IE" sz="2200" b="1" dirty="0">
              <a:solidFill>
                <a:srgbClr val="365F91"/>
              </a:solidFill>
              <a:latin typeface="Calibri"/>
              <a:ea typeface="Calibri"/>
              <a:cs typeface="Calibri"/>
            </a:endParaRPr>
          </a:p>
          <a:p>
            <a:pPr algn="just">
              <a:lnSpc>
                <a:spcPct val="115000"/>
              </a:lnSpc>
              <a:spcAft>
                <a:spcPts val="0"/>
              </a:spcAft>
              <a:defRPr/>
            </a:pPr>
            <a:r>
              <a:rPr lang="en-IE" sz="2400" b="1" dirty="0">
                <a:solidFill>
                  <a:srgbClr val="365F91"/>
                </a:solidFill>
                <a:latin typeface="Calibri"/>
                <a:ea typeface="Calibri"/>
                <a:cs typeface="Calibri"/>
              </a:rPr>
              <a:t>Must be prepared in accordance with the applicable Financial Reporting Standards and the methods and </a:t>
            </a:r>
            <a:r>
              <a:rPr lang="en-IE" sz="2400" b="1" dirty="0" smtClean="0">
                <a:solidFill>
                  <a:srgbClr val="365F91"/>
                </a:solidFill>
                <a:latin typeface="Calibri"/>
                <a:ea typeface="Calibri"/>
                <a:cs typeface="Calibri"/>
              </a:rPr>
              <a:t>principles </a:t>
            </a:r>
            <a:r>
              <a:rPr lang="en-IE" sz="2400" b="1" dirty="0">
                <a:solidFill>
                  <a:srgbClr val="365F91"/>
                </a:solidFill>
                <a:latin typeface="Calibri"/>
                <a:ea typeface="Calibri"/>
                <a:cs typeface="Calibri"/>
              </a:rPr>
              <a:t>of the applicable Statement of Recommended Practice.</a:t>
            </a:r>
          </a:p>
          <a:p>
            <a:pPr>
              <a:buFont typeface="Wingdings 2" pitchFamily="18" charset="2"/>
              <a:buNone/>
              <a:defRPr/>
            </a:pPr>
            <a:endParaRPr lang="en-IE" dirty="0">
              <a:latin typeface="+mj-lt"/>
            </a:endParaRPr>
          </a:p>
        </p:txBody>
      </p:sp>
    </p:spTree>
    <p:extLst>
      <p:ext uri="{BB962C8B-B14F-4D97-AF65-F5344CB8AC3E}">
        <p14:creationId xmlns:p14="http://schemas.microsoft.com/office/powerpoint/2010/main" val="267914300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704850"/>
            <a:ext cx="8229600" cy="492125"/>
          </a:xfrm>
        </p:spPr>
        <p:txBody>
          <a:bodyPr/>
          <a:lstStyle/>
          <a:p>
            <a:pPr algn="ctr"/>
            <a:r>
              <a:rPr lang="en-IE" sz="3600" b="1" dirty="0"/>
              <a:t>Accounts of smaller charities</a:t>
            </a:r>
          </a:p>
        </p:txBody>
      </p:sp>
      <p:sp>
        <p:nvSpPr>
          <p:cNvPr id="6147" name="Content Placeholder 6"/>
          <p:cNvSpPr>
            <a:spLocks noGrp="1"/>
          </p:cNvSpPr>
          <p:nvPr>
            <p:ph idx="1"/>
          </p:nvPr>
        </p:nvSpPr>
        <p:spPr>
          <a:xfrm>
            <a:off x="457200" y="1268413"/>
            <a:ext cx="8229600" cy="5056187"/>
          </a:xfrm>
        </p:spPr>
        <p:txBody>
          <a:bodyPr/>
          <a:lstStyle/>
          <a:p>
            <a:pPr>
              <a:buFont typeface="Arial" pitchFamily="34" charset="0"/>
              <a:buChar char="•"/>
              <a:defRPr/>
            </a:pPr>
            <a:r>
              <a:rPr lang="en-IE" sz="2000" b="1" dirty="0">
                <a:solidFill>
                  <a:srgbClr val="365F91"/>
                </a:solidFill>
                <a:latin typeface="Calibri"/>
                <a:ea typeface="Calibri"/>
                <a:cs typeface="Calibri"/>
              </a:rPr>
              <a:t>Charities </a:t>
            </a:r>
            <a:r>
              <a:rPr lang="en-IE" sz="2000" b="1" dirty="0" smtClean="0">
                <a:solidFill>
                  <a:srgbClr val="365F91"/>
                </a:solidFill>
                <a:latin typeface="Calibri"/>
                <a:ea typeface="Calibri"/>
                <a:cs typeface="Calibri"/>
              </a:rPr>
              <a:t>with </a:t>
            </a:r>
            <a:r>
              <a:rPr lang="en-IE" sz="2000" b="1" dirty="0">
                <a:solidFill>
                  <a:srgbClr val="365F91"/>
                </a:solidFill>
                <a:latin typeface="Calibri"/>
                <a:ea typeface="Calibri"/>
                <a:cs typeface="Calibri"/>
              </a:rPr>
              <a:t>gross income or expenditure of less than </a:t>
            </a:r>
            <a:r>
              <a:rPr lang="en-IE" sz="2000" b="1" dirty="0" smtClean="0">
                <a:solidFill>
                  <a:srgbClr val="365F91"/>
                </a:solidFill>
                <a:latin typeface="Calibri"/>
                <a:ea typeface="Calibri"/>
                <a:cs typeface="Calibri"/>
              </a:rPr>
              <a:t>agreed threshold have </a:t>
            </a:r>
            <a:r>
              <a:rPr lang="en-IE" sz="2000" b="1" dirty="0">
                <a:solidFill>
                  <a:srgbClr val="365F91"/>
                </a:solidFill>
                <a:latin typeface="Calibri"/>
                <a:ea typeface="Calibri"/>
                <a:cs typeface="Calibri"/>
              </a:rPr>
              <a:t>the option to prepare </a:t>
            </a:r>
            <a:r>
              <a:rPr lang="en-IE" sz="2000" dirty="0">
                <a:latin typeface="+mj-lt"/>
              </a:rPr>
              <a:t>‘</a:t>
            </a:r>
            <a:r>
              <a:rPr lang="en-IE" sz="2000" b="1" dirty="0">
                <a:solidFill>
                  <a:srgbClr val="365F91"/>
                </a:solidFill>
                <a:latin typeface="Calibri"/>
                <a:ea typeface="Calibri"/>
                <a:cs typeface="Calibri"/>
              </a:rPr>
              <a:t>simplified accounts’ consisting of:</a:t>
            </a:r>
          </a:p>
          <a:p>
            <a:pPr marL="823913" lvl="1" indent="-457200">
              <a:lnSpc>
                <a:spcPct val="200000"/>
              </a:lnSpc>
              <a:buClr>
                <a:srgbClr val="0F6FC6"/>
              </a:buClr>
              <a:buFont typeface="+mj-lt"/>
              <a:buAutoNum type="arabicPeriod"/>
              <a:defRPr/>
            </a:pPr>
            <a:r>
              <a:rPr lang="en-IE" sz="2000" b="1" dirty="0">
                <a:solidFill>
                  <a:srgbClr val="365F91"/>
                </a:solidFill>
                <a:latin typeface="Calibri"/>
                <a:ea typeface="Calibri"/>
                <a:cs typeface="Calibri"/>
              </a:rPr>
              <a:t>Statement of receipts and payments</a:t>
            </a:r>
          </a:p>
          <a:p>
            <a:pPr marL="823913" lvl="1" indent="-457200">
              <a:buFont typeface="+mj-lt"/>
              <a:buAutoNum type="arabicPeriod"/>
              <a:defRPr/>
            </a:pPr>
            <a:r>
              <a:rPr lang="en-IE" sz="2000" b="1" dirty="0">
                <a:solidFill>
                  <a:srgbClr val="365F91"/>
                </a:solidFill>
                <a:latin typeface="Calibri"/>
                <a:ea typeface="Calibri"/>
                <a:cs typeface="Calibri"/>
              </a:rPr>
              <a:t>Statement of assets and liabilities</a:t>
            </a:r>
          </a:p>
          <a:p>
            <a:pPr marL="823913" lvl="1" indent="-457200">
              <a:buFont typeface="+mj-lt"/>
              <a:buAutoNum type="arabicPeriod"/>
              <a:defRPr/>
            </a:pPr>
            <a:r>
              <a:rPr lang="en-IE" sz="2000" b="1" dirty="0">
                <a:solidFill>
                  <a:srgbClr val="365F91"/>
                </a:solidFill>
                <a:latin typeface="Calibri"/>
                <a:ea typeface="Calibri"/>
                <a:cs typeface="Calibri"/>
              </a:rPr>
              <a:t>Notes to the accounts</a:t>
            </a:r>
          </a:p>
          <a:p>
            <a:pPr marL="1098550" lvl="2" indent="-457200">
              <a:buFont typeface="Wingdings" pitchFamily="2" charset="2"/>
              <a:buChar char="Ø"/>
              <a:defRPr/>
            </a:pPr>
            <a:r>
              <a:rPr lang="en-IE" sz="2000" b="1" dirty="0">
                <a:solidFill>
                  <a:srgbClr val="365F91"/>
                </a:solidFill>
                <a:latin typeface="Calibri"/>
                <a:ea typeface="Calibri"/>
                <a:cs typeface="Calibri"/>
              </a:rPr>
              <a:t>Format will be set out in a schedule to the Regulations</a:t>
            </a:r>
          </a:p>
          <a:p>
            <a:pPr marL="1098550" lvl="2" indent="-457200">
              <a:buNone/>
              <a:defRPr/>
            </a:pPr>
            <a:endParaRPr lang="en-IE" sz="2000" b="1" dirty="0">
              <a:solidFill>
                <a:srgbClr val="365F91"/>
              </a:solidFill>
              <a:latin typeface="Calibri"/>
              <a:ea typeface="Calibri"/>
              <a:cs typeface="Calibri"/>
            </a:endParaRPr>
          </a:p>
          <a:p>
            <a:pPr marL="457200" indent="-457200">
              <a:buFont typeface="Arial" pitchFamily="34" charset="0"/>
              <a:buChar char="•"/>
              <a:defRPr/>
            </a:pPr>
            <a:r>
              <a:rPr lang="en-IE" sz="2000" b="1" dirty="0">
                <a:solidFill>
                  <a:srgbClr val="365F91"/>
                </a:solidFill>
                <a:latin typeface="Calibri"/>
                <a:ea typeface="Calibri"/>
                <a:cs typeface="Calibri"/>
              </a:rPr>
              <a:t>The ‘simplified accounts’ option cannot be used if the charity is required to prepare accruals accounts by any of the following:</a:t>
            </a:r>
          </a:p>
          <a:p>
            <a:pPr marL="1098550" lvl="2" indent="-457200">
              <a:spcBef>
                <a:spcPts val="1200"/>
              </a:spcBef>
              <a:buFont typeface="Courier New" pitchFamily="49" charset="0"/>
              <a:buChar char="o"/>
              <a:defRPr/>
            </a:pPr>
            <a:r>
              <a:rPr lang="en-IE" sz="2000" b="1" dirty="0">
                <a:solidFill>
                  <a:srgbClr val="365F91"/>
                </a:solidFill>
                <a:latin typeface="Calibri"/>
                <a:ea typeface="Calibri"/>
                <a:cs typeface="Calibri"/>
              </a:rPr>
              <a:t>Its constitution</a:t>
            </a:r>
          </a:p>
          <a:p>
            <a:pPr marL="1098550" lvl="2" indent="-457200">
              <a:buFont typeface="Courier New" pitchFamily="49" charset="0"/>
              <a:buChar char="o"/>
              <a:defRPr/>
            </a:pPr>
            <a:r>
              <a:rPr lang="en-IE" sz="2000" b="1" dirty="0">
                <a:solidFill>
                  <a:srgbClr val="365F91"/>
                </a:solidFill>
                <a:latin typeface="Calibri"/>
                <a:ea typeface="Calibri"/>
                <a:cs typeface="Calibri"/>
              </a:rPr>
              <a:t>Any other enactment</a:t>
            </a:r>
          </a:p>
          <a:p>
            <a:pPr marL="1098550" lvl="2" indent="-457200">
              <a:buFont typeface="Courier New" pitchFamily="49" charset="0"/>
              <a:buChar char="o"/>
              <a:defRPr/>
            </a:pPr>
            <a:r>
              <a:rPr lang="en-IE" sz="2000" b="1" dirty="0">
                <a:solidFill>
                  <a:srgbClr val="365F91"/>
                </a:solidFill>
                <a:latin typeface="Calibri"/>
                <a:ea typeface="Calibri"/>
                <a:cs typeface="Calibri"/>
              </a:rPr>
              <a:t>A decision of the charity trustees</a:t>
            </a:r>
          </a:p>
        </p:txBody>
      </p:sp>
    </p:spTree>
    <p:extLst>
      <p:ext uri="{BB962C8B-B14F-4D97-AF65-F5344CB8AC3E}">
        <p14:creationId xmlns:p14="http://schemas.microsoft.com/office/powerpoint/2010/main" val="355864176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704850"/>
            <a:ext cx="8229600" cy="635918"/>
          </a:xfrm>
        </p:spPr>
        <p:txBody>
          <a:bodyPr/>
          <a:lstStyle/>
          <a:p>
            <a:pPr algn="ctr"/>
            <a:r>
              <a:rPr lang="en-IE" sz="4400" b="1" dirty="0"/>
              <a:t>Independent Examination </a:t>
            </a:r>
          </a:p>
        </p:txBody>
      </p:sp>
      <p:sp>
        <p:nvSpPr>
          <p:cNvPr id="6147" name="Content Placeholder 6"/>
          <p:cNvSpPr>
            <a:spLocks noGrp="1"/>
          </p:cNvSpPr>
          <p:nvPr>
            <p:ph idx="1"/>
          </p:nvPr>
        </p:nvSpPr>
        <p:spPr>
          <a:xfrm>
            <a:off x="457200" y="1556792"/>
            <a:ext cx="8229600" cy="4536504"/>
          </a:xfrm>
        </p:spPr>
        <p:txBody>
          <a:bodyPr/>
          <a:lstStyle/>
          <a:p>
            <a:pPr lvl="1">
              <a:buClr>
                <a:srgbClr val="0BD0D9"/>
              </a:buClr>
              <a:defRPr/>
            </a:pPr>
            <a:r>
              <a:rPr lang="en-IE" b="1" dirty="0">
                <a:solidFill>
                  <a:srgbClr val="365F91"/>
                </a:solidFill>
                <a:latin typeface="Calibri"/>
                <a:ea typeface="Calibri"/>
                <a:cs typeface="Calibri"/>
              </a:rPr>
              <a:t>Where accounts are not required to be audited, they must be independently reviewed.</a:t>
            </a:r>
          </a:p>
          <a:p>
            <a:pPr lvl="1">
              <a:spcBef>
                <a:spcPts val="1200"/>
              </a:spcBef>
              <a:buClr>
                <a:srgbClr val="0BD0D9"/>
              </a:buClr>
              <a:defRPr/>
            </a:pPr>
            <a:r>
              <a:rPr lang="en-IE" b="1" dirty="0">
                <a:solidFill>
                  <a:srgbClr val="365F91"/>
                </a:solidFill>
                <a:latin typeface="Calibri"/>
                <a:ea typeface="Calibri"/>
                <a:cs typeface="Calibri"/>
              </a:rPr>
              <a:t>Independent Reviewer of Charity Accounts:</a:t>
            </a:r>
          </a:p>
          <a:p>
            <a:pPr lvl="2">
              <a:buClr>
                <a:srgbClr val="0BD0D9"/>
              </a:buClr>
              <a:buFont typeface="Courier New" pitchFamily="49" charset="0"/>
              <a:buChar char="o"/>
              <a:defRPr/>
            </a:pPr>
            <a:r>
              <a:rPr lang="en-IE" b="1" dirty="0">
                <a:solidFill>
                  <a:srgbClr val="365F91"/>
                </a:solidFill>
                <a:latin typeface="Calibri"/>
                <a:ea typeface="Calibri"/>
                <a:cs typeface="Calibri"/>
              </a:rPr>
              <a:t>An independent person who, in the reasonable opinion of the Charity Trustees, has the requisite ability and practical experience to carry out a competent review of the accounts.</a:t>
            </a:r>
          </a:p>
          <a:p>
            <a:pPr lvl="2">
              <a:buClr>
                <a:srgbClr val="0BD0D9"/>
              </a:buClr>
              <a:buFont typeface="Courier New" pitchFamily="49" charset="0"/>
              <a:buChar char="o"/>
              <a:defRPr/>
            </a:pPr>
            <a:r>
              <a:rPr lang="en-IE" b="1" dirty="0">
                <a:solidFill>
                  <a:srgbClr val="365F91"/>
                </a:solidFill>
                <a:latin typeface="Calibri"/>
                <a:ea typeface="Calibri"/>
                <a:cs typeface="Calibri"/>
              </a:rPr>
              <a:t>If on an accrual basis – reviewer must be a member of a relevant professional body.</a:t>
            </a:r>
          </a:p>
          <a:p>
            <a:pPr lvl="1">
              <a:spcBef>
                <a:spcPts val="1200"/>
              </a:spcBef>
              <a:buClr>
                <a:srgbClr val="0BD0D8"/>
              </a:buClr>
              <a:defRPr/>
            </a:pPr>
            <a:r>
              <a:rPr lang="en-IE" b="1" dirty="0">
                <a:solidFill>
                  <a:srgbClr val="365F91"/>
                </a:solidFill>
                <a:latin typeface="Calibri"/>
                <a:ea typeface="Calibri"/>
                <a:cs typeface="Calibri"/>
              </a:rPr>
              <a:t>Format/content of independent reviewer’s report specified in the regulations.</a:t>
            </a:r>
          </a:p>
          <a:p>
            <a:pPr lvl="1">
              <a:buClr>
                <a:srgbClr val="0BD0D8"/>
              </a:buClr>
              <a:buNone/>
              <a:defRPr/>
            </a:pPr>
            <a:endParaRPr lang="en-IE" b="1" dirty="0">
              <a:solidFill>
                <a:srgbClr val="365F91"/>
              </a:solidFill>
              <a:latin typeface="Calibri"/>
              <a:ea typeface="Calibri"/>
              <a:cs typeface="Calibri"/>
            </a:endParaRPr>
          </a:p>
          <a:p>
            <a:pPr lvl="1">
              <a:buClr>
                <a:srgbClr val="0BD0D8"/>
              </a:buClr>
              <a:buNone/>
              <a:defRPr/>
            </a:pPr>
            <a:endParaRPr lang="en-IE" b="1" dirty="0">
              <a:solidFill>
                <a:srgbClr val="365F91"/>
              </a:solidFill>
              <a:latin typeface="Calibri"/>
              <a:ea typeface="Calibri"/>
              <a:cs typeface="Calibri"/>
            </a:endParaRPr>
          </a:p>
        </p:txBody>
      </p:sp>
    </p:spTree>
    <p:extLst>
      <p:ext uri="{BB962C8B-B14F-4D97-AF65-F5344CB8AC3E}">
        <p14:creationId xmlns:p14="http://schemas.microsoft.com/office/powerpoint/2010/main" val="14714062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04664"/>
            <a:ext cx="8305800" cy="1008112"/>
          </a:xfrm>
        </p:spPr>
        <p:txBody>
          <a:bodyPr/>
          <a:lstStyle/>
          <a:p>
            <a:pPr algn="ctr"/>
            <a:r>
              <a:rPr lang="en-IE" dirty="0"/>
              <a:t>Audit</a:t>
            </a:r>
          </a:p>
        </p:txBody>
      </p:sp>
      <p:sp>
        <p:nvSpPr>
          <p:cNvPr id="3" name="TextBox 2"/>
          <p:cNvSpPr txBox="1"/>
          <p:nvPr/>
        </p:nvSpPr>
        <p:spPr>
          <a:xfrm>
            <a:off x="827584" y="1988840"/>
            <a:ext cx="7992888" cy="1477328"/>
          </a:xfrm>
          <a:prstGeom prst="rect">
            <a:avLst/>
          </a:prstGeom>
          <a:noFill/>
        </p:spPr>
        <p:txBody>
          <a:bodyPr wrap="square" rtlCol="0">
            <a:spAutoFit/>
          </a:bodyPr>
          <a:lstStyle/>
          <a:p>
            <a:pPr fontAlgn="base">
              <a:spcBef>
                <a:spcPct val="0"/>
              </a:spcBef>
              <a:spcAft>
                <a:spcPct val="0"/>
              </a:spcAft>
            </a:pPr>
            <a:endParaRPr lang="en-IE" b="1" dirty="0">
              <a:solidFill>
                <a:prstClr val="black"/>
              </a:solidFill>
              <a:latin typeface="Times New Roman" pitchFamily="18" charset="0"/>
            </a:endParaRPr>
          </a:p>
          <a:p>
            <a:pPr fontAlgn="base">
              <a:spcBef>
                <a:spcPct val="0"/>
              </a:spcBef>
              <a:spcAft>
                <a:spcPct val="0"/>
              </a:spcAft>
            </a:pPr>
            <a:endParaRPr lang="en-IE" dirty="0">
              <a:solidFill>
                <a:prstClr val="black"/>
              </a:solidFill>
              <a:latin typeface="Times New Roman" pitchFamily="18" charset="0"/>
            </a:endParaRPr>
          </a:p>
          <a:p>
            <a:pPr fontAlgn="base">
              <a:spcBef>
                <a:spcPct val="0"/>
              </a:spcBef>
              <a:spcAft>
                <a:spcPct val="0"/>
              </a:spcAft>
            </a:pPr>
            <a:endParaRPr lang="en-IE" dirty="0">
              <a:solidFill>
                <a:prstClr val="black"/>
              </a:solidFill>
              <a:latin typeface="Times New Roman" pitchFamily="18" charset="0"/>
            </a:endParaRPr>
          </a:p>
          <a:p>
            <a:pPr fontAlgn="base">
              <a:spcBef>
                <a:spcPct val="0"/>
              </a:spcBef>
              <a:spcAft>
                <a:spcPct val="0"/>
              </a:spcAft>
            </a:pPr>
            <a:endParaRPr lang="en-IE" dirty="0">
              <a:solidFill>
                <a:prstClr val="black"/>
              </a:solidFill>
              <a:latin typeface="Times New Roman" pitchFamily="18" charset="0"/>
            </a:endParaRPr>
          </a:p>
          <a:p>
            <a:pPr fontAlgn="base">
              <a:spcBef>
                <a:spcPct val="0"/>
              </a:spcBef>
              <a:spcAft>
                <a:spcPct val="0"/>
              </a:spcAft>
            </a:pPr>
            <a:endParaRPr lang="en-IE" dirty="0">
              <a:solidFill>
                <a:prstClr val="black"/>
              </a:solidFill>
              <a:latin typeface="Times New Roman" pitchFamily="18" charset="0"/>
            </a:endParaRPr>
          </a:p>
        </p:txBody>
      </p:sp>
      <p:sp>
        <p:nvSpPr>
          <p:cNvPr id="4" name="Rectangle 3"/>
          <p:cNvSpPr/>
          <p:nvPr/>
        </p:nvSpPr>
        <p:spPr>
          <a:xfrm>
            <a:off x="539552" y="1772817"/>
            <a:ext cx="7272808" cy="5072158"/>
          </a:xfrm>
          <a:prstGeom prst="rect">
            <a:avLst/>
          </a:prstGeom>
        </p:spPr>
        <p:txBody>
          <a:bodyPr wrap="square">
            <a:spAutoFit/>
          </a:bodyPr>
          <a:lstStyle/>
          <a:p>
            <a:pPr marL="273050" indent="-273050" eaLnBrk="0" fontAlgn="base" hangingPunct="0">
              <a:spcBef>
                <a:spcPct val="20000"/>
              </a:spcBef>
              <a:spcAft>
                <a:spcPts val="1200"/>
              </a:spcAft>
              <a:buClr>
                <a:srgbClr val="0BD0D9"/>
              </a:buClr>
              <a:buSzPct val="95000"/>
              <a:buFont typeface="Arial" pitchFamily="34" charset="0"/>
              <a:buChar char="•"/>
              <a:defRPr/>
            </a:pPr>
            <a:r>
              <a:rPr lang="en-IE" sz="2400" b="1" dirty="0">
                <a:solidFill>
                  <a:srgbClr val="365F91"/>
                </a:solidFill>
                <a:latin typeface="Calibri"/>
                <a:ea typeface="Calibri"/>
                <a:cs typeface="Calibri"/>
              </a:rPr>
              <a:t>Audit threshold </a:t>
            </a:r>
            <a:r>
              <a:rPr lang="en-IE" sz="2400" b="1" dirty="0" smtClean="0">
                <a:solidFill>
                  <a:srgbClr val="365F91"/>
                </a:solidFill>
                <a:latin typeface="Calibri"/>
                <a:ea typeface="Calibri"/>
                <a:cs typeface="Calibri"/>
              </a:rPr>
              <a:t>– TBC</a:t>
            </a:r>
          </a:p>
          <a:p>
            <a:pPr marL="273050" indent="-273050" eaLnBrk="0" fontAlgn="base" hangingPunct="0">
              <a:spcBef>
                <a:spcPct val="20000"/>
              </a:spcBef>
              <a:spcAft>
                <a:spcPts val="1200"/>
              </a:spcAft>
              <a:buClr>
                <a:srgbClr val="0BD0D9"/>
              </a:buClr>
              <a:buSzPct val="95000"/>
              <a:buFont typeface="Arial" pitchFamily="34" charset="0"/>
              <a:buChar char="•"/>
              <a:defRPr/>
            </a:pPr>
            <a:r>
              <a:rPr lang="en-IE" sz="2000" b="1" dirty="0" smtClean="0">
                <a:solidFill>
                  <a:srgbClr val="365F91"/>
                </a:solidFill>
                <a:latin typeface="Calibri"/>
                <a:ea typeface="Calibri"/>
                <a:cs typeface="Calibri"/>
              </a:rPr>
              <a:t>Accounts </a:t>
            </a:r>
            <a:r>
              <a:rPr lang="en-IE" sz="2000" b="1" dirty="0">
                <a:solidFill>
                  <a:srgbClr val="365F91"/>
                </a:solidFill>
                <a:latin typeface="Calibri"/>
                <a:ea typeface="Calibri"/>
                <a:cs typeface="Calibri"/>
              </a:rPr>
              <a:t>must be audited where the gross income or expenditure exceeds the threshold</a:t>
            </a:r>
          </a:p>
          <a:p>
            <a:pPr marL="730250" lvl="1" indent="-273050" eaLnBrk="0" fontAlgn="base" hangingPunct="0">
              <a:spcBef>
                <a:spcPct val="20000"/>
              </a:spcBef>
              <a:spcAft>
                <a:spcPct val="0"/>
              </a:spcAft>
              <a:buClr>
                <a:srgbClr val="0BD0D9"/>
              </a:buClr>
              <a:buSzPct val="95000"/>
              <a:buFont typeface="Courier New" pitchFamily="49" charset="0"/>
              <a:buChar char="o"/>
              <a:defRPr/>
            </a:pPr>
            <a:r>
              <a:rPr lang="en-IE" b="1" dirty="0">
                <a:solidFill>
                  <a:srgbClr val="365F91"/>
                </a:solidFill>
                <a:latin typeface="Calibri"/>
                <a:ea typeface="Calibri"/>
                <a:cs typeface="Calibri"/>
              </a:rPr>
              <a:t>In the financial year, or </a:t>
            </a:r>
          </a:p>
          <a:p>
            <a:pPr marL="730250" lvl="1" indent="-273050" eaLnBrk="0" fontAlgn="base" hangingPunct="0">
              <a:spcBef>
                <a:spcPct val="20000"/>
              </a:spcBef>
              <a:spcAft>
                <a:spcPct val="0"/>
              </a:spcAft>
              <a:buClr>
                <a:srgbClr val="0BD0D9"/>
              </a:buClr>
              <a:buSzPct val="95000"/>
              <a:buFont typeface="Courier New" pitchFamily="49" charset="0"/>
              <a:buChar char="o"/>
              <a:defRPr/>
            </a:pPr>
            <a:r>
              <a:rPr lang="en-IE" b="1" dirty="0">
                <a:solidFill>
                  <a:srgbClr val="365F91"/>
                </a:solidFill>
                <a:latin typeface="Calibri"/>
                <a:ea typeface="Calibri"/>
                <a:cs typeface="Calibri"/>
              </a:rPr>
              <a:t>In either of the two preceding financial years, or </a:t>
            </a:r>
          </a:p>
          <a:p>
            <a:pPr marL="730250" lvl="1" indent="-273050" eaLnBrk="0" fontAlgn="base" hangingPunct="0">
              <a:spcBef>
                <a:spcPct val="20000"/>
              </a:spcBef>
              <a:spcAft>
                <a:spcPct val="0"/>
              </a:spcAft>
              <a:buClr>
                <a:srgbClr val="0BD0D9"/>
              </a:buClr>
              <a:buSzPct val="95000"/>
              <a:buFont typeface="Courier New" pitchFamily="49" charset="0"/>
              <a:buChar char="o"/>
              <a:defRPr/>
            </a:pPr>
            <a:r>
              <a:rPr lang="en-IE" b="1" dirty="0">
                <a:solidFill>
                  <a:srgbClr val="365F91"/>
                </a:solidFill>
                <a:latin typeface="Calibri"/>
                <a:ea typeface="Calibri"/>
                <a:cs typeface="Calibri"/>
              </a:rPr>
              <a:t>Where an audit is required by </a:t>
            </a:r>
          </a:p>
          <a:p>
            <a:pPr marL="1187450" lvl="2" indent="-273050" eaLnBrk="0" fontAlgn="base" hangingPunct="0">
              <a:spcBef>
                <a:spcPct val="20000"/>
              </a:spcBef>
              <a:spcAft>
                <a:spcPct val="0"/>
              </a:spcAft>
              <a:buClr>
                <a:srgbClr val="0BD0D9"/>
              </a:buClr>
              <a:buSzPct val="95000"/>
              <a:buFont typeface="Wingdings" pitchFamily="2" charset="2"/>
              <a:buChar char="Ø"/>
              <a:defRPr/>
            </a:pPr>
            <a:r>
              <a:rPr lang="en-IE" b="1" dirty="0">
                <a:solidFill>
                  <a:srgbClr val="365F91"/>
                </a:solidFill>
                <a:latin typeface="Calibri"/>
                <a:ea typeface="Calibri"/>
                <a:cs typeface="Calibri"/>
              </a:rPr>
              <a:t>The charity’s constitution </a:t>
            </a:r>
          </a:p>
          <a:p>
            <a:pPr marL="1187450" lvl="2" indent="-273050" eaLnBrk="0" fontAlgn="base" hangingPunct="0">
              <a:spcBef>
                <a:spcPct val="20000"/>
              </a:spcBef>
              <a:spcAft>
                <a:spcPct val="0"/>
              </a:spcAft>
              <a:buClr>
                <a:srgbClr val="0BD0D9"/>
              </a:buClr>
              <a:buSzPct val="95000"/>
              <a:buFont typeface="Wingdings" pitchFamily="2" charset="2"/>
              <a:buChar char="Ø"/>
              <a:defRPr/>
            </a:pPr>
            <a:r>
              <a:rPr lang="en-IE" b="1" dirty="0">
                <a:solidFill>
                  <a:srgbClr val="365F91"/>
                </a:solidFill>
                <a:latin typeface="Calibri"/>
                <a:ea typeface="Calibri"/>
                <a:cs typeface="Calibri"/>
              </a:rPr>
              <a:t>Any other enactment</a:t>
            </a:r>
          </a:p>
          <a:p>
            <a:pPr marL="1187450" lvl="2" indent="-273050" eaLnBrk="0" fontAlgn="base" hangingPunct="0">
              <a:spcBef>
                <a:spcPct val="20000"/>
              </a:spcBef>
              <a:spcAft>
                <a:spcPts val="1200"/>
              </a:spcAft>
              <a:buClr>
                <a:srgbClr val="0BD0D9"/>
              </a:buClr>
              <a:buSzPct val="95000"/>
              <a:buFont typeface="Wingdings" pitchFamily="2" charset="2"/>
              <a:buChar char="Ø"/>
              <a:defRPr/>
            </a:pPr>
            <a:r>
              <a:rPr lang="en-IE" b="1" dirty="0">
                <a:solidFill>
                  <a:srgbClr val="365F91"/>
                </a:solidFill>
                <a:latin typeface="Calibri"/>
                <a:ea typeface="Calibri"/>
                <a:cs typeface="Calibri"/>
              </a:rPr>
              <a:t>A decision of the charity trustees</a:t>
            </a:r>
          </a:p>
          <a:p>
            <a:pPr marL="273050" indent="-273050" eaLnBrk="0" fontAlgn="base" hangingPunct="0">
              <a:spcBef>
                <a:spcPct val="20000"/>
              </a:spcBef>
              <a:spcAft>
                <a:spcPct val="0"/>
              </a:spcAft>
              <a:buClr>
                <a:srgbClr val="0BD0D9"/>
              </a:buClr>
              <a:buSzPct val="95000"/>
              <a:buFont typeface="Calibri" pitchFamily="34" charset="0"/>
              <a:buChar char="•"/>
              <a:defRPr/>
            </a:pPr>
            <a:r>
              <a:rPr lang="en-IE" sz="2400" b="1" dirty="0">
                <a:solidFill>
                  <a:srgbClr val="365F91"/>
                </a:solidFill>
                <a:latin typeface="Calibri"/>
                <a:ea typeface="Calibri"/>
                <a:cs typeface="Calibri"/>
              </a:rPr>
              <a:t>Duties of the auditor and format/content of the auditor’s report specified in the Regulations.</a:t>
            </a:r>
          </a:p>
          <a:p>
            <a:pPr marL="273050" indent="-273050" eaLnBrk="0" fontAlgn="base" hangingPunct="0">
              <a:spcBef>
                <a:spcPct val="20000"/>
              </a:spcBef>
              <a:spcAft>
                <a:spcPct val="0"/>
              </a:spcAft>
              <a:buClr>
                <a:srgbClr val="0BD0D9"/>
              </a:buClr>
              <a:buSzPct val="95000"/>
              <a:defRPr/>
            </a:pPr>
            <a:endParaRPr lang="en-IE" b="1" dirty="0">
              <a:solidFill>
                <a:srgbClr val="365F91"/>
              </a:solidFill>
              <a:latin typeface="Calibri"/>
              <a:ea typeface="Calibri"/>
              <a:cs typeface="Calibri"/>
            </a:endParaRPr>
          </a:p>
          <a:p>
            <a:pPr marL="273050" indent="-273050" eaLnBrk="0" fontAlgn="base" hangingPunct="0">
              <a:spcBef>
                <a:spcPct val="20000"/>
              </a:spcBef>
              <a:spcAft>
                <a:spcPct val="0"/>
              </a:spcAft>
              <a:buClr>
                <a:srgbClr val="0BD0D9"/>
              </a:buClr>
              <a:buSzPct val="95000"/>
              <a:buFont typeface="Arial" pitchFamily="34" charset="0"/>
              <a:buChar char="•"/>
              <a:defRPr/>
            </a:pPr>
            <a:endParaRPr lang="en-IE" b="1" dirty="0">
              <a:solidFill>
                <a:srgbClr val="365F91"/>
              </a:solidFill>
              <a:latin typeface="Calibri"/>
              <a:ea typeface="Calibri"/>
              <a:cs typeface="Calibri"/>
            </a:endParaRPr>
          </a:p>
        </p:txBody>
      </p:sp>
    </p:spTree>
    <p:extLst>
      <p:ext uri="{BB962C8B-B14F-4D97-AF65-F5344CB8AC3E}">
        <p14:creationId xmlns:p14="http://schemas.microsoft.com/office/powerpoint/2010/main" val="29995856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704850"/>
            <a:ext cx="8229600" cy="635918"/>
          </a:xfrm>
        </p:spPr>
        <p:txBody>
          <a:bodyPr/>
          <a:lstStyle/>
          <a:p>
            <a:pPr algn="ctr"/>
            <a:r>
              <a:rPr lang="en-IE" sz="4400" b="1" dirty="0"/>
              <a:t>Annual Report</a:t>
            </a:r>
          </a:p>
        </p:txBody>
      </p:sp>
      <p:sp>
        <p:nvSpPr>
          <p:cNvPr id="6147" name="Content Placeholder 6"/>
          <p:cNvSpPr>
            <a:spLocks noGrp="1"/>
          </p:cNvSpPr>
          <p:nvPr>
            <p:ph idx="1"/>
          </p:nvPr>
        </p:nvSpPr>
        <p:spPr>
          <a:xfrm>
            <a:off x="457200" y="1556792"/>
            <a:ext cx="8229600" cy="4536504"/>
          </a:xfrm>
        </p:spPr>
        <p:txBody>
          <a:bodyPr/>
          <a:lstStyle/>
          <a:p>
            <a:pPr lvl="0">
              <a:buClr>
                <a:srgbClr val="2DA2BF"/>
              </a:buClr>
            </a:pPr>
            <a:r>
              <a:rPr lang="en-IE" sz="2400" dirty="0">
                <a:solidFill>
                  <a:schemeClr val="tx2"/>
                </a:solidFill>
              </a:rPr>
              <a:t>All registered charities must make an Annual Report (return).</a:t>
            </a:r>
          </a:p>
          <a:p>
            <a:pPr lvl="0">
              <a:buClr>
                <a:srgbClr val="2DA2BF"/>
              </a:buClr>
            </a:pPr>
            <a:r>
              <a:rPr lang="en-IE" sz="2400" dirty="0">
                <a:solidFill>
                  <a:schemeClr val="tx2"/>
                </a:solidFill>
              </a:rPr>
              <a:t>Regulations codify the requirements in legislation.</a:t>
            </a:r>
          </a:p>
          <a:p>
            <a:pPr>
              <a:buClr>
                <a:srgbClr val="2DA2BF"/>
              </a:buClr>
            </a:pPr>
            <a:r>
              <a:rPr lang="en-IE" sz="2400" dirty="0">
                <a:solidFill>
                  <a:schemeClr val="tx2"/>
                </a:solidFill>
              </a:rPr>
              <a:t>Online report signed by two charity trustees. (Declaration)</a:t>
            </a:r>
          </a:p>
          <a:p>
            <a:pPr>
              <a:buClr>
                <a:srgbClr val="2DA2BF"/>
              </a:buClr>
            </a:pPr>
            <a:r>
              <a:rPr lang="en-IE" sz="2400" dirty="0">
                <a:solidFill>
                  <a:schemeClr val="tx2"/>
                </a:solidFill>
              </a:rPr>
              <a:t>All reports &amp; accounts will be published on Charities Register.</a:t>
            </a:r>
          </a:p>
          <a:p>
            <a:pPr>
              <a:buClr>
                <a:srgbClr val="2DA2BF"/>
              </a:buClr>
            </a:pPr>
            <a:r>
              <a:rPr lang="en-IE" sz="2400" dirty="0">
                <a:solidFill>
                  <a:schemeClr val="tx2"/>
                </a:solidFill>
              </a:rPr>
              <a:t>“One Click” Transparency (donors, beneficiaries, citizens</a:t>
            </a:r>
            <a:r>
              <a:rPr lang="en-IE" sz="2400" dirty="0" smtClean="0">
                <a:solidFill>
                  <a:schemeClr val="tx2"/>
                </a:solidFill>
              </a:rPr>
              <a:t>).</a:t>
            </a:r>
            <a:endParaRPr lang="en-IE" sz="2400" dirty="0">
              <a:solidFill>
                <a:schemeClr val="tx2"/>
              </a:solidFill>
            </a:endParaRPr>
          </a:p>
          <a:p>
            <a:pPr>
              <a:buClr>
                <a:srgbClr val="2DA2BF"/>
              </a:buClr>
            </a:pPr>
            <a:r>
              <a:rPr lang="en-IE" sz="2400" dirty="0">
                <a:solidFill>
                  <a:schemeClr val="tx2"/>
                </a:solidFill>
              </a:rPr>
              <a:t>Filing accurate, complete annual report on time is the </a:t>
            </a:r>
            <a:r>
              <a:rPr lang="en-IE" sz="2400" b="1" dirty="0">
                <a:solidFill>
                  <a:schemeClr val="tx2"/>
                </a:solidFill>
              </a:rPr>
              <a:t>minimum standard. </a:t>
            </a:r>
          </a:p>
          <a:p>
            <a:pPr>
              <a:buClr>
                <a:srgbClr val="2DA2BF"/>
              </a:buClr>
            </a:pPr>
            <a:r>
              <a:rPr lang="en-IE" sz="2400" dirty="0">
                <a:solidFill>
                  <a:schemeClr val="tx2"/>
                </a:solidFill>
              </a:rPr>
              <a:t>Format and contents of annual report are proportionate.</a:t>
            </a:r>
            <a:endParaRPr lang="en-IE" sz="1800" b="1" dirty="0">
              <a:solidFill>
                <a:schemeClr val="tx2"/>
              </a:solidFill>
            </a:endParaRPr>
          </a:p>
          <a:p>
            <a:pPr lvl="1">
              <a:buClr>
                <a:srgbClr val="0BD0D8"/>
              </a:buClr>
              <a:buNone/>
              <a:defRPr/>
            </a:pPr>
            <a:endParaRPr lang="en-IE" b="1" dirty="0">
              <a:solidFill>
                <a:srgbClr val="365F91"/>
              </a:solidFill>
              <a:latin typeface="Calibri"/>
              <a:ea typeface="Calibri"/>
              <a:cs typeface="Calibri"/>
            </a:endParaRPr>
          </a:p>
          <a:p>
            <a:pPr lvl="1">
              <a:buClr>
                <a:srgbClr val="0BD0D8"/>
              </a:buClr>
              <a:buNone/>
              <a:defRPr/>
            </a:pPr>
            <a:endParaRPr lang="en-IE" b="1" dirty="0">
              <a:solidFill>
                <a:srgbClr val="365F91"/>
              </a:solidFill>
              <a:latin typeface="Calibri"/>
              <a:ea typeface="Calibri"/>
              <a:cs typeface="Calibri"/>
            </a:endParaRPr>
          </a:p>
        </p:txBody>
      </p:sp>
    </p:spTree>
    <p:extLst>
      <p:ext uri="{BB962C8B-B14F-4D97-AF65-F5344CB8AC3E}">
        <p14:creationId xmlns:p14="http://schemas.microsoft.com/office/powerpoint/2010/main" val="1704404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704850"/>
            <a:ext cx="8229600" cy="635918"/>
          </a:xfrm>
        </p:spPr>
        <p:txBody>
          <a:bodyPr/>
          <a:lstStyle/>
          <a:p>
            <a:pPr algn="ctr"/>
            <a:r>
              <a:rPr lang="en-IE" sz="4400" b="1" dirty="0"/>
              <a:t>Annual Report</a:t>
            </a:r>
          </a:p>
        </p:txBody>
      </p:sp>
      <p:sp>
        <p:nvSpPr>
          <p:cNvPr id="6147" name="Content Placeholder 6"/>
          <p:cNvSpPr>
            <a:spLocks noGrp="1"/>
          </p:cNvSpPr>
          <p:nvPr>
            <p:ph idx="1"/>
          </p:nvPr>
        </p:nvSpPr>
        <p:spPr>
          <a:xfrm>
            <a:off x="457200" y="1556792"/>
            <a:ext cx="8229600" cy="4896544"/>
          </a:xfrm>
        </p:spPr>
        <p:txBody>
          <a:bodyPr/>
          <a:lstStyle/>
          <a:p>
            <a:pPr lvl="1">
              <a:buClr>
                <a:srgbClr val="2DA2BF"/>
              </a:buClr>
            </a:pPr>
            <a:r>
              <a:rPr lang="en-IE" sz="2000" b="1" dirty="0">
                <a:solidFill>
                  <a:schemeClr val="tx2"/>
                </a:solidFill>
              </a:rPr>
              <a:t>Charities under </a:t>
            </a:r>
            <a:r>
              <a:rPr lang="en-IE" sz="2000" b="1" dirty="0" smtClean="0">
                <a:solidFill>
                  <a:schemeClr val="tx2"/>
                </a:solidFill>
              </a:rPr>
              <a:t>lower threshold– </a:t>
            </a:r>
            <a:r>
              <a:rPr lang="en-IE" sz="2000" b="1" dirty="0">
                <a:solidFill>
                  <a:schemeClr val="tx2"/>
                </a:solidFill>
              </a:rPr>
              <a:t>minimal </a:t>
            </a:r>
            <a:r>
              <a:rPr lang="en-IE" sz="2000" b="1" dirty="0" smtClean="0">
                <a:solidFill>
                  <a:schemeClr val="tx2"/>
                </a:solidFill>
              </a:rPr>
              <a:t>information</a:t>
            </a:r>
          </a:p>
          <a:p>
            <a:pPr marL="393700" lvl="1" indent="0">
              <a:buClr>
                <a:srgbClr val="2DA2BF"/>
              </a:buClr>
              <a:buNone/>
            </a:pPr>
            <a:endParaRPr lang="en-IE" sz="2000" b="1" dirty="0">
              <a:solidFill>
                <a:schemeClr val="tx2"/>
              </a:solidFill>
            </a:endParaRPr>
          </a:p>
          <a:p>
            <a:pPr lvl="1">
              <a:buClr>
                <a:srgbClr val="2DA2BF"/>
              </a:buClr>
            </a:pPr>
            <a:r>
              <a:rPr lang="en-IE" sz="2000" b="1" dirty="0">
                <a:solidFill>
                  <a:schemeClr val="tx2"/>
                </a:solidFill>
              </a:rPr>
              <a:t>Charities over </a:t>
            </a:r>
            <a:r>
              <a:rPr lang="en-IE" sz="2000" b="1" dirty="0" smtClean="0">
                <a:solidFill>
                  <a:schemeClr val="tx2"/>
                </a:solidFill>
              </a:rPr>
              <a:t>lower threshold– </a:t>
            </a:r>
            <a:r>
              <a:rPr lang="en-IE" sz="2000" b="1" dirty="0">
                <a:solidFill>
                  <a:schemeClr val="tx2"/>
                </a:solidFill>
              </a:rPr>
              <a:t>additional information, including on</a:t>
            </a:r>
          </a:p>
          <a:p>
            <a:pPr lvl="2">
              <a:buClr>
                <a:srgbClr val="2DA2BF"/>
              </a:buClr>
            </a:pPr>
            <a:r>
              <a:rPr lang="en-IE" sz="2000" b="1" dirty="0">
                <a:solidFill>
                  <a:schemeClr val="tx2"/>
                </a:solidFill>
              </a:rPr>
              <a:t>Reserves Policy ; Explanation of deficit.</a:t>
            </a:r>
          </a:p>
          <a:p>
            <a:pPr marL="393700" lvl="1" indent="0">
              <a:buClr>
                <a:srgbClr val="2DA2BF"/>
              </a:buClr>
              <a:buNone/>
            </a:pPr>
            <a:endParaRPr lang="en-IE" sz="2000" b="1" dirty="0" smtClean="0">
              <a:solidFill>
                <a:schemeClr val="tx2"/>
              </a:solidFill>
            </a:endParaRPr>
          </a:p>
          <a:p>
            <a:pPr lvl="1">
              <a:buClr>
                <a:srgbClr val="2DA2BF"/>
              </a:buClr>
            </a:pPr>
            <a:r>
              <a:rPr lang="en-IE" sz="2000" b="1" dirty="0" smtClean="0">
                <a:solidFill>
                  <a:schemeClr val="tx2"/>
                </a:solidFill>
              </a:rPr>
              <a:t>Charities </a:t>
            </a:r>
            <a:r>
              <a:rPr lang="en-IE" sz="2000" b="1" dirty="0">
                <a:solidFill>
                  <a:schemeClr val="tx2"/>
                </a:solidFill>
              </a:rPr>
              <a:t>over audit threshold – additional information, including on:</a:t>
            </a:r>
          </a:p>
          <a:p>
            <a:pPr lvl="2">
              <a:buClr>
                <a:srgbClr val="2DA2BF"/>
              </a:buClr>
            </a:pPr>
            <a:r>
              <a:rPr lang="en-IE" sz="2000" b="1" dirty="0">
                <a:solidFill>
                  <a:schemeClr val="tx2"/>
                </a:solidFill>
              </a:rPr>
              <a:t>Appointment of charity trustees; </a:t>
            </a:r>
          </a:p>
          <a:p>
            <a:pPr lvl="2">
              <a:buClr>
                <a:srgbClr val="2DA2BF"/>
              </a:buClr>
            </a:pPr>
            <a:r>
              <a:rPr lang="en-IE" sz="2000" b="1" dirty="0">
                <a:solidFill>
                  <a:schemeClr val="tx2"/>
                </a:solidFill>
              </a:rPr>
              <a:t>Donated goods and services;</a:t>
            </a:r>
          </a:p>
          <a:p>
            <a:pPr lvl="2">
              <a:buClr>
                <a:srgbClr val="2DA2BF"/>
              </a:buClr>
            </a:pPr>
            <a:r>
              <a:rPr lang="en-IE" sz="2000" b="1" dirty="0">
                <a:solidFill>
                  <a:schemeClr val="tx2"/>
                </a:solidFill>
              </a:rPr>
              <a:t>Risks and risk management; </a:t>
            </a:r>
          </a:p>
          <a:p>
            <a:pPr lvl="2">
              <a:buClr>
                <a:srgbClr val="2DA2BF"/>
              </a:buClr>
            </a:pPr>
            <a:r>
              <a:rPr lang="en-IE" sz="2000" b="1" dirty="0">
                <a:solidFill>
                  <a:schemeClr val="tx2"/>
                </a:solidFill>
              </a:rPr>
              <a:t>planned objectives for the year ahead.</a:t>
            </a:r>
          </a:p>
          <a:p>
            <a:pPr marL="668337" lvl="2" indent="0">
              <a:buClr>
                <a:srgbClr val="2DA2BF"/>
              </a:buClr>
              <a:buNone/>
            </a:pPr>
            <a:endParaRPr lang="en-IE" sz="2400" dirty="0">
              <a:solidFill>
                <a:schemeClr val="accent1">
                  <a:lumMod val="75000"/>
                </a:schemeClr>
              </a:solidFill>
            </a:endParaRPr>
          </a:p>
        </p:txBody>
      </p:sp>
      <mc:AlternateContent xmlns:mc="http://schemas.openxmlformats.org/markup-compatibility/2006">
        <mc:Choice xmlns="" xmlns:pslz="http://schemas.microsoft.com/office/powerpoint/2016/slidezoom" Requires="pslz">
          <p:graphicFrame>
            <p:nvGraphicFramePr>
              <p:cNvPr id="3" name="Slide Zoom 2"/>
              <p:cNvGraphicFramePr>
                <a:graphicFrameLocks noChangeAspect="1"/>
              </p:cNvGraphicFramePr>
              <p:nvPr>
                <p:extLst>
                  <p:ext uri="{D42A27DB-BD31-4B8C-83A1-F6EECF244321}">
                    <p14:modId xmlns:p14="http://schemas.microsoft.com/office/powerpoint/2010/main" val="4189788055"/>
                  </p:ext>
                </p:extLst>
              </p:nvPr>
            </p:nvGraphicFramePr>
            <p:xfrm>
              <a:off x="-2324686" y="3358734"/>
              <a:ext cx="2286000" cy="1714500"/>
            </p:xfrm>
            <a:graphic>
              <a:graphicData uri="http://schemas.microsoft.com/office/powerpoint/2016/slidezoom">
                <pslz:sldZm>
                  <pslz:sldZmObj sldId="295" cId="3727605448">
                    <pslz:zmPr id="{5B2C81B7-09A4-4EC1-8B12-93A4AA5FA581}" returnToParent="0" transitionDur="1000">
                      <p166:blipFill xmlns:p166="http://schemas.microsoft.com/office/powerpoint/2016/6/main">
                        <a:blip r:embed="rId3"/>
                        <a:stretch>
                          <a:fillRect/>
                        </a:stretch>
                      </p166:blipFill>
                      <p166:spPr xmlns:p166="http://schemas.microsoft.com/office/powerpoint/2016/6/main">
                        <a:xfrm>
                          <a:off x="0" y="0"/>
                          <a:ext cx="2286000" cy="1714500"/>
                        </a:xfrm>
                        <a:prstGeom prst="rect">
                          <a:avLst/>
                        </a:prstGeom>
                        <a:ln w="3175">
                          <a:solidFill>
                            <a:prstClr val="ltGray"/>
                          </a:solidFill>
                        </a:ln>
                      </p166:spPr>
                    </pslz:zmPr>
                  </pslz:sldZmObj>
                </pslz:sldZm>
              </a:graphicData>
            </a:graphic>
          </p:graphicFrame>
        </mc:Choice>
        <mc:Fallback>
          <p:pic>
            <p:nvPicPr>
              <p:cNvPr id="3" name="Slide Zoom 2">
                <a:hlinkClick r:id="rId4" action="ppaction://hlinksldjump"/>
              </p:cNvPr>
              <p:cNvPicPr>
                <a:picLocks noGrp="1" noRot="1" noChangeAspect="1" noMove="1" noResize="1" noEditPoints="1" noAdjustHandles="1" noChangeArrowheads="1" noChangeShapeType="1"/>
              </p:cNvPicPr>
              <p:nvPr/>
            </p:nvPicPr>
            <p:blipFill>
              <a:blip r:embed="rId5" cstate="print"/>
              <a:stretch>
                <a:fillRect/>
              </a:stretch>
            </p:blipFill>
            <p:spPr>
              <a:xfrm>
                <a:off x="-2324686" y="3358734"/>
                <a:ext cx="2286000" cy="1714500"/>
              </a:xfrm>
              <a:prstGeom prst="rect">
                <a:avLst/>
              </a:prstGeom>
              <a:ln w="3175">
                <a:solidFill>
                  <a:prstClr val="ltGray"/>
                </a:solidFill>
              </a:ln>
            </p:spPr>
          </p:pic>
        </mc:Fallback>
      </mc:AlternateContent>
    </p:spTree>
    <p:extLst>
      <p:ext uri="{BB962C8B-B14F-4D97-AF65-F5344CB8AC3E}">
        <p14:creationId xmlns:p14="http://schemas.microsoft.com/office/powerpoint/2010/main" val="145719161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3649" y="0"/>
            <a:ext cx="6696744" cy="2132856"/>
          </a:xfrm>
        </p:spPr>
        <p:txBody>
          <a:bodyPr>
            <a:normAutofit fontScale="90000"/>
          </a:bodyPr>
          <a:lstStyle/>
          <a:p>
            <a:pPr algn="ctr"/>
            <a:r>
              <a:rPr lang="en-GB" sz="3200" b="1" dirty="0" smtClean="0"/>
              <a:t/>
            </a:r>
            <a:br>
              <a:rPr lang="en-GB" sz="3200" b="1" dirty="0" smtClean="0"/>
            </a:br>
            <a:r>
              <a:rPr lang="en-GB" sz="3200" b="1" dirty="0"/>
              <a:t/>
            </a:r>
            <a:br>
              <a:rPr lang="en-GB" sz="3200" b="1" dirty="0"/>
            </a:br>
            <a:r>
              <a:rPr lang="en-GB" sz="3200" b="1" dirty="0" smtClean="0"/>
              <a:t/>
            </a:r>
            <a:br>
              <a:rPr lang="en-GB" sz="3200" b="1" dirty="0" smtClean="0"/>
            </a:br>
            <a:r>
              <a:rPr lang="en-GB" sz="3200" b="1" dirty="0" smtClean="0"/>
              <a:t/>
            </a:r>
            <a:br>
              <a:rPr lang="en-GB" sz="3200" b="1" dirty="0" smtClean="0"/>
            </a:br>
            <a:r>
              <a:rPr lang="en-GB" sz="3100" b="1" dirty="0" smtClean="0"/>
              <a:t>Representative Church Body of the Church of Ireland</a:t>
            </a:r>
            <a:br>
              <a:rPr lang="en-GB" sz="3100" b="1" dirty="0" smtClean="0"/>
            </a:br>
            <a:r>
              <a:rPr lang="en-GB" b="1" dirty="0"/>
              <a:t/>
            </a:r>
            <a:br>
              <a:rPr lang="en-GB" b="1" dirty="0"/>
            </a:br>
            <a:endParaRPr lang="en-GB" dirty="0"/>
          </a:p>
        </p:txBody>
      </p:sp>
      <p:sp>
        <p:nvSpPr>
          <p:cNvPr id="11267" name="Text Placeholder 2"/>
          <p:cNvSpPr>
            <a:spLocks noGrp="1"/>
          </p:cNvSpPr>
          <p:nvPr>
            <p:ph type="body" idx="1"/>
          </p:nvPr>
        </p:nvSpPr>
        <p:spPr>
          <a:xfrm>
            <a:off x="899592" y="5085184"/>
            <a:ext cx="7772400" cy="1500187"/>
          </a:xfrm>
        </p:spPr>
        <p:txBody>
          <a:bodyPr/>
          <a:lstStyle/>
          <a:p>
            <a:r>
              <a:rPr lang="en-GB" i="1" dirty="0" smtClean="0"/>
              <a:t>‘</a:t>
            </a:r>
            <a:endParaRPr lang="en-US" dirty="0" smtClean="0">
              <a:solidFill>
                <a:srgbClr val="58628C"/>
              </a:solidFill>
            </a:endParaRPr>
          </a:p>
          <a:p>
            <a:endParaRPr lang="en-US" i="1" dirty="0" smtClean="0">
              <a:solidFill>
                <a:srgbClr val="58628C"/>
              </a:solidFill>
            </a:endParaRPr>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25</a:t>
            </a:fld>
            <a:endParaRPr kumimoji="0" lang="en-US" dirty="0"/>
          </a:p>
        </p:txBody>
      </p:sp>
      <p:pic>
        <p:nvPicPr>
          <p:cNvPr id="2222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4664"/>
            <a:ext cx="1017587" cy="102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467544" y="3573016"/>
            <a:ext cx="8360984" cy="2462213"/>
          </a:xfrm>
          <a:prstGeom prst="rect">
            <a:avLst/>
          </a:prstGeom>
          <a:noFill/>
        </p:spPr>
        <p:txBody>
          <a:bodyPr wrap="square" rtlCol="0">
            <a:spAutoFit/>
          </a:bodyPr>
          <a:lstStyle/>
          <a:p>
            <a:pPr algn="ctr"/>
            <a:r>
              <a:rPr lang="en-IE" sz="3400" dirty="0" smtClean="0">
                <a:solidFill>
                  <a:schemeClr val="accent1">
                    <a:lumMod val="75000"/>
                  </a:schemeClr>
                </a:solidFill>
              </a:rPr>
              <a:t>Select Vestries  &amp; the Registration Process</a:t>
            </a:r>
          </a:p>
          <a:p>
            <a:pPr algn="ctr"/>
            <a:r>
              <a:rPr lang="en-IE" sz="3400" dirty="0" smtClean="0">
                <a:solidFill>
                  <a:schemeClr val="accent1">
                    <a:lumMod val="75000"/>
                  </a:schemeClr>
                </a:solidFill>
              </a:rPr>
              <a:t>Janet Maxwell</a:t>
            </a:r>
          </a:p>
          <a:p>
            <a:pPr algn="ctr"/>
            <a:r>
              <a:rPr lang="en-IE" sz="3400" dirty="0" smtClean="0">
                <a:solidFill>
                  <a:schemeClr val="accent1">
                    <a:lumMod val="75000"/>
                  </a:schemeClr>
                </a:solidFill>
              </a:rPr>
              <a:t>Head of Communications &amp; Synod</a:t>
            </a:r>
          </a:p>
          <a:p>
            <a:endParaRPr lang="en-IE" sz="3400" dirty="0" smtClean="0"/>
          </a:p>
          <a:p>
            <a:endParaRPr lang="en-IE" dirty="0"/>
          </a:p>
        </p:txBody>
      </p:sp>
    </p:spTree>
    <p:extLst>
      <p:ext uri="{BB962C8B-B14F-4D97-AF65-F5344CB8AC3E}">
        <p14:creationId xmlns:p14="http://schemas.microsoft.com/office/powerpoint/2010/main" val="245421425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07504" y="2547938"/>
            <a:ext cx="8784975" cy="3617366"/>
          </a:xfrm>
        </p:spPr>
        <p:txBody>
          <a:bodyPr>
            <a:normAutofit fontScale="25000" lnSpcReduction="20000"/>
          </a:bodyPr>
          <a:lstStyle/>
          <a:p>
            <a:r>
              <a:rPr lang="en-IE" sz="12800" dirty="0">
                <a:solidFill>
                  <a:schemeClr val="accent1">
                    <a:lumMod val="75000"/>
                  </a:schemeClr>
                </a:solidFill>
              </a:rPr>
              <a:t>Members of Select Vestries are: </a:t>
            </a:r>
          </a:p>
          <a:p>
            <a:r>
              <a:rPr lang="en-IE" sz="12800" dirty="0">
                <a:solidFill>
                  <a:schemeClr val="accent1">
                    <a:lumMod val="75000"/>
                  </a:schemeClr>
                </a:solidFill>
              </a:rPr>
              <a:t> </a:t>
            </a:r>
          </a:p>
          <a:p>
            <a:pPr marL="1371600" lvl="0" indent="-1371600">
              <a:buFont typeface="+mj-lt"/>
              <a:buAutoNum type="arabicPeriod"/>
            </a:pPr>
            <a:r>
              <a:rPr lang="en-IE" sz="11200" dirty="0">
                <a:solidFill>
                  <a:schemeClr val="accent1">
                    <a:lumMod val="75000"/>
                  </a:schemeClr>
                </a:solidFill>
              </a:rPr>
              <a:t>day to day managers of </a:t>
            </a:r>
            <a:r>
              <a:rPr lang="en-IE" sz="11200" dirty="0" smtClean="0">
                <a:solidFill>
                  <a:schemeClr val="accent1">
                    <a:lumMod val="75000"/>
                  </a:schemeClr>
                </a:solidFill>
              </a:rPr>
              <a:t>parishes</a:t>
            </a:r>
            <a:endParaRPr lang="en-IE" sz="11200" dirty="0">
              <a:solidFill>
                <a:schemeClr val="accent1">
                  <a:lumMod val="75000"/>
                </a:schemeClr>
              </a:solidFill>
            </a:endParaRPr>
          </a:p>
          <a:p>
            <a:pPr marL="1371600" lvl="0" indent="-1371600">
              <a:buFont typeface="+mj-lt"/>
              <a:buAutoNum type="arabicPeriod"/>
            </a:pPr>
            <a:r>
              <a:rPr lang="en-IE" sz="11200" dirty="0">
                <a:solidFill>
                  <a:schemeClr val="accent1">
                    <a:lumMod val="75000"/>
                  </a:schemeClr>
                </a:solidFill>
              </a:rPr>
              <a:t>support the delivery of public worship and pastoral </a:t>
            </a:r>
            <a:r>
              <a:rPr lang="en-IE" sz="11200" dirty="0" smtClean="0">
                <a:solidFill>
                  <a:schemeClr val="accent1">
                    <a:lumMod val="75000"/>
                  </a:schemeClr>
                </a:solidFill>
              </a:rPr>
              <a:t>ministry</a:t>
            </a:r>
          </a:p>
          <a:p>
            <a:pPr lvl="0"/>
            <a:endParaRPr lang="en-IE" sz="13200" dirty="0">
              <a:solidFill>
                <a:schemeClr val="tx1"/>
              </a:solidFill>
            </a:endParaRPr>
          </a:p>
          <a:p>
            <a:pPr lvl="0"/>
            <a:r>
              <a:rPr lang="en-IE" sz="12400" b="1" dirty="0" smtClean="0">
                <a:solidFill>
                  <a:schemeClr val="accent1">
                    <a:lumMod val="75000"/>
                  </a:schemeClr>
                </a:solidFill>
              </a:rPr>
              <a:t>Select Vestry members </a:t>
            </a:r>
            <a:r>
              <a:rPr lang="en-IE" sz="12400" b="1" u="sng" dirty="0" smtClean="0">
                <a:solidFill>
                  <a:schemeClr val="accent1">
                    <a:lumMod val="75000"/>
                  </a:schemeClr>
                </a:solidFill>
              </a:rPr>
              <a:t>are the trustees </a:t>
            </a:r>
            <a:r>
              <a:rPr lang="en-IE" sz="12400" b="1" dirty="0" smtClean="0">
                <a:solidFill>
                  <a:schemeClr val="accent1">
                    <a:lumMod val="75000"/>
                  </a:schemeClr>
                </a:solidFill>
              </a:rPr>
              <a:t>of the Parish</a:t>
            </a:r>
          </a:p>
          <a:p>
            <a:pPr marL="1143000" lvl="0" indent="-1143000">
              <a:buFont typeface="Wingdings" panose="05000000000000000000" pitchFamily="2" charset="2"/>
              <a:buChar char="Ø"/>
            </a:pPr>
            <a:endParaRPr lang="en-IE" sz="11200" dirty="0">
              <a:solidFill>
                <a:schemeClr val="tx1"/>
              </a:solidFill>
            </a:endParaRPr>
          </a:p>
          <a:p>
            <a:pPr marL="1691640" lvl="1" indent="-1143000">
              <a:buFont typeface="Wingdings" panose="05000000000000000000" pitchFamily="2" charset="2"/>
              <a:buChar char="ü"/>
            </a:pPr>
            <a:endParaRPr lang="en-IE" sz="10600" dirty="0">
              <a:solidFill>
                <a:schemeClr val="tx1"/>
              </a:solidFill>
            </a:endParaRPr>
          </a:p>
          <a:p>
            <a:r>
              <a:rPr lang="en-IE" sz="12800" dirty="0">
                <a:solidFill>
                  <a:schemeClr val="tx1"/>
                </a:solidFill>
              </a:rPr>
              <a:t> </a:t>
            </a:r>
          </a:p>
          <a:p>
            <a:r>
              <a:rPr lang="en-IE" dirty="0"/>
              <a:t> </a:t>
            </a:r>
          </a:p>
          <a:p>
            <a:endParaRPr lang="en-IE"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26</a:t>
            </a:fld>
            <a:endParaRPr kumimoji="0" lang="en-US" dirty="0"/>
          </a:p>
        </p:txBody>
      </p:sp>
      <p:sp>
        <p:nvSpPr>
          <p:cNvPr id="6" name="TextBox 5"/>
          <p:cNvSpPr txBox="1"/>
          <p:nvPr/>
        </p:nvSpPr>
        <p:spPr>
          <a:xfrm>
            <a:off x="1547664" y="521544"/>
            <a:ext cx="7344816" cy="1323439"/>
          </a:xfrm>
          <a:prstGeom prst="rect">
            <a:avLst/>
          </a:prstGeom>
          <a:noFill/>
        </p:spPr>
        <p:txBody>
          <a:bodyPr wrap="square" rtlCol="0">
            <a:spAutoFit/>
          </a:bodyPr>
          <a:lstStyle/>
          <a:p>
            <a:pPr algn="ctr"/>
            <a:r>
              <a:rPr lang="en-GB" sz="4000" b="1" dirty="0">
                <a:solidFill>
                  <a:srgbClr val="1F497D"/>
                </a:solidFill>
                <a:latin typeface="Franklin Gothic Book"/>
                <a:ea typeface="+mj-ea"/>
                <a:cs typeface="+mj-cs"/>
              </a:rPr>
              <a:t>Representative Church Body of the Church of Ireland</a:t>
            </a:r>
            <a:endParaRPr lang="en-IE"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0077" y="562609"/>
            <a:ext cx="1131141" cy="11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8191819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76672"/>
            <a:ext cx="7772400" cy="1362075"/>
          </a:xfrm>
        </p:spPr>
        <p:txBody>
          <a:bodyPr/>
          <a:lstStyle/>
          <a:p>
            <a:pPr algn="ctr"/>
            <a:r>
              <a:rPr lang="en-IE" b="1" dirty="0"/>
              <a:t>Representative Church Body of the Church of Ireland</a:t>
            </a:r>
          </a:p>
        </p:txBody>
      </p:sp>
      <p:sp>
        <p:nvSpPr>
          <p:cNvPr id="3" name="Text Placeholder 2"/>
          <p:cNvSpPr>
            <a:spLocks noGrp="1"/>
          </p:cNvSpPr>
          <p:nvPr>
            <p:ph type="body" idx="1"/>
          </p:nvPr>
        </p:nvSpPr>
        <p:spPr>
          <a:xfrm>
            <a:off x="722312" y="2547938"/>
            <a:ext cx="8026151" cy="3545358"/>
          </a:xfrm>
        </p:spPr>
        <p:txBody>
          <a:bodyPr>
            <a:normAutofit fontScale="25000" lnSpcReduction="20000"/>
          </a:bodyPr>
          <a:lstStyle/>
          <a:p>
            <a:r>
              <a:rPr lang="en-IE" sz="11200" dirty="0">
                <a:solidFill>
                  <a:schemeClr val="accent1">
                    <a:lumMod val="75000"/>
                  </a:schemeClr>
                </a:solidFill>
              </a:rPr>
              <a:t>Select Vestry </a:t>
            </a:r>
            <a:r>
              <a:rPr lang="en-IE" sz="11200" dirty="0" smtClean="0">
                <a:solidFill>
                  <a:schemeClr val="accent1">
                    <a:lumMod val="75000"/>
                  </a:schemeClr>
                </a:solidFill>
              </a:rPr>
              <a:t>manages</a:t>
            </a:r>
            <a:r>
              <a:rPr lang="en-IE" sz="11200" dirty="0" smtClean="0">
                <a:solidFill>
                  <a:schemeClr val="tx1"/>
                </a:solidFill>
              </a:rPr>
              <a:t>:</a:t>
            </a:r>
            <a:endParaRPr lang="en-IE" sz="11200" dirty="0">
              <a:solidFill>
                <a:schemeClr val="tx1"/>
              </a:solidFill>
            </a:endParaRPr>
          </a:p>
          <a:p>
            <a:pPr marL="1371600" lvl="0" indent="-1371600">
              <a:buFont typeface="+mj-lt"/>
              <a:buAutoNum type="romanLcPeriod"/>
            </a:pPr>
            <a:r>
              <a:rPr lang="en-IE" sz="9600" dirty="0" smtClean="0">
                <a:solidFill>
                  <a:schemeClr val="tx1"/>
                </a:solidFill>
              </a:rPr>
              <a:t>Fund-raising</a:t>
            </a:r>
            <a:endParaRPr lang="en-IE" sz="9600" dirty="0">
              <a:solidFill>
                <a:schemeClr val="tx1"/>
              </a:solidFill>
            </a:endParaRPr>
          </a:p>
          <a:p>
            <a:pPr marL="1371600" lvl="0" indent="-1371600">
              <a:buFont typeface="+mj-lt"/>
              <a:buAutoNum type="romanLcPeriod"/>
            </a:pPr>
            <a:r>
              <a:rPr lang="en-IE" sz="9600" dirty="0" smtClean="0">
                <a:solidFill>
                  <a:schemeClr val="tx1"/>
                </a:solidFill>
              </a:rPr>
              <a:t>Compliance </a:t>
            </a:r>
            <a:r>
              <a:rPr lang="en-IE" sz="9600" dirty="0">
                <a:solidFill>
                  <a:schemeClr val="tx1"/>
                </a:solidFill>
              </a:rPr>
              <a:t>(policy &amp; legal)</a:t>
            </a:r>
          </a:p>
          <a:p>
            <a:pPr marL="1371600" lvl="0" indent="-1371600">
              <a:buFont typeface="+mj-lt"/>
              <a:buAutoNum type="romanLcPeriod"/>
            </a:pPr>
            <a:r>
              <a:rPr lang="en-IE" sz="9600" dirty="0" smtClean="0">
                <a:solidFill>
                  <a:schemeClr val="tx1"/>
                </a:solidFill>
              </a:rPr>
              <a:t>Reporting </a:t>
            </a:r>
            <a:endParaRPr lang="en-IE" sz="9600" dirty="0">
              <a:solidFill>
                <a:schemeClr val="tx1"/>
              </a:solidFill>
            </a:endParaRPr>
          </a:p>
          <a:p>
            <a:pPr marL="1371600" lvl="0" indent="-1371600">
              <a:buFont typeface="+mj-lt"/>
              <a:buAutoNum type="romanLcPeriod"/>
            </a:pPr>
            <a:r>
              <a:rPr lang="en-IE" sz="9600" dirty="0" smtClean="0">
                <a:solidFill>
                  <a:schemeClr val="tx1"/>
                </a:solidFill>
              </a:rPr>
              <a:t>Employment</a:t>
            </a:r>
            <a:endParaRPr lang="en-IE" sz="9600" dirty="0">
              <a:solidFill>
                <a:schemeClr val="tx1"/>
              </a:solidFill>
            </a:endParaRPr>
          </a:p>
          <a:p>
            <a:pPr marL="1371600" lvl="0" indent="-1371600">
              <a:buFont typeface="+mj-lt"/>
              <a:buAutoNum type="romanLcPeriod"/>
            </a:pPr>
            <a:r>
              <a:rPr lang="en-IE" sz="9600" dirty="0" smtClean="0">
                <a:solidFill>
                  <a:schemeClr val="tx1"/>
                </a:solidFill>
              </a:rPr>
              <a:t>Insurance</a:t>
            </a:r>
            <a:endParaRPr lang="en-IE" sz="9600" dirty="0">
              <a:solidFill>
                <a:schemeClr val="tx1"/>
              </a:solidFill>
            </a:endParaRPr>
          </a:p>
          <a:p>
            <a:pPr marL="1371600" lvl="0" indent="-1371600">
              <a:buFont typeface="+mj-lt"/>
              <a:buAutoNum type="romanLcPeriod"/>
            </a:pPr>
            <a:r>
              <a:rPr lang="en-IE" sz="9600" dirty="0" smtClean="0">
                <a:solidFill>
                  <a:schemeClr val="tx1"/>
                </a:solidFill>
              </a:rPr>
              <a:t>Maintenance </a:t>
            </a:r>
            <a:r>
              <a:rPr lang="en-IE" sz="9600" dirty="0">
                <a:solidFill>
                  <a:schemeClr val="tx1"/>
                </a:solidFill>
              </a:rPr>
              <a:t>of buildings and infrastructure</a:t>
            </a:r>
          </a:p>
          <a:p>
            <a:pPr marL="1371600" lvl="0" indent="-1371600">
              <a:buFont typeface="+mj-lt"/>
              <a:buAutoNum type="romanLcPeriod"/>
            </a:pPr>
            <a:r>
              <a:rPr lang="en-IE" sz="9600" dirty="0" smtClean="0">
                <a:solidFill>
                  <a:schemeClr val="tx1"/>
                </a:solidFill>
              </a:rPr>
              <a:t>Holds </a:t>
            </a:r>
            <a:r>
              <a:rPr lang="en-IE" sz="9600" dirty="0">
                <a:solidFill>
                  <a:schemeClr val="tx1"/>
                </a:solidFill>
              </a:rPr>
              <a:t>parish property or vests same in Church trustees</a:t>
            </a:r>
          </a:p>
          <a:p>
            <a:pPr marL="1371600" lvl="0" indent="-1371600">
              <a:buFont typeface="+mj-lt"/>
              <a:buAutoNum type="romanLcPeriod"/>
            </a:pPr>
            <a:r>
              <a:rPr lang="en-IE" sz="9600" dirty="0" smtClean="0">
                <a:solidFill>
                  <a:schemeClr val="tx1"/>
                </a:solidFill>
              </a:rPr>
              <a:t>Manages </a:t>
            </a:r>
            <a:r>
              <a:rPr lang="en-IE" sz="9600" dirty="0">
                <a:solidFill>
                  <a:schemeClr val="tx1"/>
                </a:solidFill>
              </a:rPr>
              <a:t>and invests financial and other assets </a:t>
            </a:r>
          </a:p>
          <a:p>
            <a:endParaRPr lang="en-IE"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27</a:t>
            </a:fld>
            <a:endParaRPr kumimoji="0" 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070" y="589224"/>
            <a:ext cx="1070463" cy="10801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960513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2752" y="476672"/>
            <a:ext cx="7772400" cy="1362075"/>
          </a:xfrm>
        </p:spPr>
        <p:txBody>
          <a:bodyPr/>
          <a:lstStyle/>
          <a:p>
            <a:pPr algn="ctr"/>
            <a:r>
              <a:rPr lang="en-GB" b="1" dirty="0">
                <a:solidFill>
                  <a:srgbClr val="1F497D"/>
                </a:solidFill>
              </a:rPr>
              <a:t>Representative Church Body of the Church of Ireland</a:t>
            </a:r>
            <a:endParaRPr lang="en-IE" dirty="0"/>
          </a:p>
        </p:txBody>
      </p:sp>
      <p:sp>
        <p:nvSpPr>
          <p:cNvPr id="3" name="Text Placeholder 2"/>
          <p:cNvSpPr>
            <a:spLocks noGrp="1"/>
          </p:cNvSpPr>
          <p:nvPr>
            <p:ph type="body" idx="1"/>
          </p:nvPr>
        </p:nvSpPr>
        <p:spPr>
          <a:xfrm>
            <a:off x="323528" y="2852936"/>
            <a:ext cx="8640960" cy="3528392"/>
          </a:xfrm>
        </p:spPr>
        <p:txBody>
          <a:bodyPr>
            <a:normAutofit/>
          </a:bodyPr>
          <a:lstStyle/>
          <a:p>
            <a:r>
              <a:rPr lang="en-IE" sz="3800" dirty="0" smtClean="0">
                <a:solidFill>
                  <a:schemeClr val="accent1">
                    <a:lumMod val="75000"/>
                  </a:schemeClr>
                </a:solidFill>
              </a:rPr>
              <a:t>Governing Documents</a:t>
            </a:r>
            <a:endParaRPr lang="en-IE" sz="3800" dirty="0">
              <a:solidFill>
                <a:schemeClr val="accent1">
                  <a:lumMod val="75000"/>
                </a:schemeClr>
              </a:solidFill>
            </a:endParaRPr>
          </a:p>
          <a:p>
            <a:endParaRPr lang="en-IE" dirty="0" smtClean="0"/>
          </a:p>
          <a:p>
            <a:r>
              <a:rPr lang="en-IE" dirty="0" smtClean="0">
                <a:solidFill>
                  <a:schemeClr val="tx1"/>
                </a:solidFill>
              </a:rPr>
              <a:t>Your main parish governing documents are </a:t>
            </a:r>
          </a:p>
          <a:p>
            <a:pPr marL="342900" indent="-342900">
              <a:buFont typeface="Arial" panose="020B0604020202020204" pitchFamily="34" charset="0"/>
              <a:buChar char="•"/>
            </a:pPr>
            <a:r>
              <a:rPr lang="en-IE" u="sng" dirty="0" smtClean="0">
                <a:solidFill>
                  <a:schemeClr val="tx1"/>
                </a:solidFill>
              </a:rPr>
              <a:t>The Constitution of the Church of Ireland</a:t>
            </a:r>
          </a:p>
          <a:p>
            <a:pPr marL="342900" indent="-342900">
              <a:buFont typeface="Arial" panose="020B0604020202020204" pitchFamily="34" charset="0"/>
              <a:buChar char="•"/>
            </a:pPr>
            <a:r>
              <a:rPr lang="en-IE" u="sng" dirty="0" smtClean="0">
                <a:solidFill>
                  <a:schemeClr val="tx1"/>
                </a:solidFill>
              </a:rPr>
              <a:t>The Diocesan Financial Scheme</a:t>
            </a:r>
          </a:p>
          <a:p>
            <a:r>
              <a:rPr lang="en-IE" dirty="0" smtClean="0">
                <a:solidFill>
                  <a:schemeClr val="tx1"/>
                </a:solidFill>
              </a:rPr>
              <a:t>You upload</a:t>
            </a:r>
          </a:p>
          <a:p>
            <a:pPr marL="342900" indent="-342900">
              <a:buFont typeface="Arial" panose="020B0604020202020204" pitchFamily="34" charset="0"/>
              <a:buChar char="•"/>
            </a:pPr>
            <a:r>
              <a:rPr lang="en-IE" u="sng" dirty="0" smtClean="0">
                <a:solidFill>
                  <a:schemeClr val="accent1">
                    <a:lumMod val="75000"/>
                  </a:schemeClr>
                </a:solidFill>
              </a:rPr>
              <a:t>The Explanatory Memorandum on Governance</a:t>
            </a:r>
            <a:endParaRPr lang="en-IE" u="sng" dirty="0">
              <a:solidFill>
                <a:schemeClr val="accent1">
                  <a:lumMod val="75000"/>
                </a:schemeClr>
              </a:solidFill>
            </a:endParaRPr>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28</a:t>
            </a:fld>
            <a:endParaRPr kumimoji="0" lang="en-US"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20688"/>
            <a:ext cx="1144983"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062638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2752" y="476672"/>
            <a:ext cx="7772400" cy="1362075"/>
          </a:xfrm>
        </p:spPr>
        <p:txBody>
          <a:bodyPr/>
          <a:lstStyle/>
          <a:p>
            <a:pPr algn="ctr"/>
            <a:r>
              <a:rPr lang="en-GB" b="1" dirty="0">
                <a:solidFill>
                  <a:srgbClr val="1F497D"/>
                </a:solidFill>
              </a:rPr>
              <a:t>Representative Church Body of the Church of Ireland</a:t>
            </a:r>
            <a:endParaRPr lang="en-IE" dirty="0"/>
          </a:p>
        </p:txBody>
      </p:sp>
      <p:sp>
        <p:nvSpPr>
          <p:cNvPr id="3" name="Text Placeholder 2"/>
          <p:cNvSpPr>
            <a:spLocks noGrp="1"/>
          </p:cNvSpPr>
          <p:nvPr>
            <p:ph type="body" idx="1"/>
          </p:nvPr>
        </p:nvSpPr>
        <p:spPr>
          <a:xfrm>
            <a:off x="793304" y="2852936"/>
            <a:ext cx="7772400" cy="2681262"/>
          </a:xfrm>
        </p:spPr>
        <p:txBody>
          <a:bodyPr>
            <a:normAutofit fontScale="92500" lnSpcReduction="20000"/>
          </a:bodyPr>
          <a:lstStyle/>
          <a:p>
            <a:r>
              <a:rPr lang="en-IE" sz="3800" dirty="0" smtClean="0">
                <a:solidFill>
                  <a:schemeClr val="accent1">
                    <a:lumMod val="75000"/>
                  </a:schemeClr>
                </a:solidFill>
              </a:rPr>
              <a:t>What is charity registration?</a:t>
            </a:r>
            <a:endParaRPr lang="en-IE" sz="3800" dirty="0">
              <a:solidFill>
                <a:schemeClr val="tx1"/>
              </a:solidFill>
            </a:endParaRPr>
          </a:p>
          <a:p>
            <a:pPr marL="571500" indent="-571500">
              <a:buFont typeface="Arial" panose="020B0604020202020204" pitchFamily="34" charset="0"/>
              <a:buChar char="•"/>
            </a:pPr>
            <a:r>
              <a:rPr lang="en-IE" sz="3800" dirty="0">
                <a:solidFill>
                  <a:schemeClr val="tx1"/>
                </a:solidFill>
              </a:rPr>
              <a:t>3 </a:t>
            </a:r>
            <a:r>
              <a:rPr lang="en-IE" sz="3800" dirty="0" smtClean="0">
                <a:solidFill>
                  <a:schemeClr val="tx1"/>
                </a:solidFill>
              </a:rPr>
              <a:t>Parts</a:t>
            </a:r>
          </a:p>
          <a:p>
            <a:pPr marL="571500" indent="-571500">
              <a:buFont typeface="Arial" panose="020B0604020202020204" pitchFamily="34" charset="0"/>
              <a:buChar char="•"/>
            </a:pPr>
            <a:r>
              <a:rPr lang="en-IE" sz="3800" dirty="0" smtClean="0">
                <a:solidFill>
                  <a:schemeClr val="tx1"/>
                </a:solidFill>
              </a:rPr>
              <a:t>charitiesregulatoryauthority.ie</a:t>
            </a:r>
          </a:p>
          <a:p>
            <a:pPr marL="571500" indent="-571500">
              <a:buFont typeface="Arial" panose="020B0604020202020204" pitchFamily="34" charset="0"/>
              <a:buChar char="•"/>
            </a:pPr>
            <a:r>
              <a:rPr lang="en-IE" sz="3800" dirty="0" smtClean="0">
                <a:solidFill>
                  <a:schemeClr val="tx1"/>
                </a:solidFill>
              </a:rPr>
              <a:t>Needs input from a team – finance and activity reports</a:t>
            </a:r>
            <a:endParaRPr lang="en-IE" sz="3800" dirty="0">
              <a:solidFill>
                <a:schemeClr val="tx1"/>
              </a:solidFill>
            </a:endParaRPr>
          </a:p>
          <a:p>
            <a:endParaRPr lang="en-IE" dirty="0"/>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29</a:t>
            </a:fld>
            <a:endParaRPr kumimoji="0" lang="en-US"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620688"/>
            <a:ext cx="1144983"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544730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6696" y="631776"/>
            <a:ext cx="7772400" cy="1362075"/>
          </a:xfrm>
        </p:spPr>
        <p:txBody>
          <a:bodyPr/>
          <a:lstStyle/>
          <a:p>
            <a:pPr algn="ctr"/>
            <a:r>
              <a:rPr lang="en-GB" b="1" dirty="0"/>
              <a:t>Representative Church Body of the Church of Ireland</a:t>
            </a:r>
            <a:endParaRPr lang="en-IE" dirty="0"/>
          </a:p>
        </p:txBody>
      </p:sp>
      <p:sp>
        <p:nvSpPr>
          <p:cNvPr id="3" name="Text Placeholder 2"/>
          <p:cNvSpPr>
            <a:spLocks noGrp="1"/>
          </p:cNvSpPr>
          <p:nvPr>
            <p:ph type="body" idx="1"/>
          </p:nvPr>
        </p:nvSpPr>
        <p:spPr>
          <a:xfrm>
            <a:off x="722313" y="2547938"/>
            <a:ext cx="7772400" cy="3329334"/>
          </a:xfrm>
        </p:spPr>
        <p:txBody>
          <a:bodyPr>
            <a:noAutofit/>
          </a:bodyPr>
          <a:lstStyle/>
          <a:p>
            <a:pPr marL="457200" indent="-457200">
              <a:buFont typeface="Arial" panose="020B0604020202020204" pitchFamily="34" charset="0"/>
              <a:buChar char="•"/>
            </a:pPr>
            <a:r>
              <a:rPr lang="en-IE" sz="2800" dirty="0">
                <a:solidFill>
                  <a:schemeClr val="tx1"/>
                </a:solidFill>
              </a:rPr>
              <a:t>Part </a:t>
            </a:r>
            <a:r>
              <a:rPr lang="en-IE" sz="2800" dirty="0" smtClean="0">
                <a:solidFill>
                  <a:schemeClr val="tx1"/>
                </a:solidFill>
              </a:rPr>
              <a:t>1: </a:t>
            </a:r>
            <a:r>
              <a:rPr lang="en-IE" sz="2800" dirty="0">
                <a:solidFill>
                  <a:schemeClr val="tx1"/>
                </a:solidFill>
              </a:rPr>
              <a:t>create or activate an account</a:t>
            </a:r>
          </a:p>
          <a:p>
            <a:r>
              <a:rPr lang="en-IE" sz="2800" dirty="0">
                <a:solidFill>
                  <a:schemeClr val="tx1"/>
                </a:solidFill>
              </a:rPr>
              <a:t> </a:t>
            </a:r>
          </a:p>
          <a:p>
            <a:pPr marL="457200" indent="-457200">
              <a:buFont typeface="Arial" panose="020B0604020202020204" pitchFamily="34" charset="0"/>
              <a:buChar char="•"/>
            </a:pPr>
            <a:r>
              <a:rPr lang="en-IE" sz="2800" dirty="0">
                <a:solidFill>
                  <a:schemeClr val="tx1"/>
                </a:solidFill>
              </a:rPr>
              <a:t>Part </a:t>
            </a:r>
            <a:r>
              <a:rPr lang="en-IE" sz="2800" dirty="0" smtClean="0">
                <a:solidFill>
                  <a:schemeClr val="tx1"/>
                </a:solidFill>
              </a:rPr>
              <a:t>2: </a:t>
            </a:r>
            <a:r>
              <a:rPr lang="en-IE" sz="2800" dirty="0">
                <a:solidFill>
                  <a:schemeClr val="tx1"/>
                </a:solidFill>
              </a:rPr>
              <a:t>upload governance and trustee information (mostly centrally provided)</a:t>
            </a:r>
          </a:p>
          <a:p>
            <a:r>
              <a:rPr lang="en-IE" sz="2800" dirty="0">
                <a:solidFill>
                  <a:schemeClr val="tx1"/>
                </a:solidFill>
              </a:rPr>
              <a:t> </a:t>
            </a:r>
          </a:p>
          <a:p>
            <a:pPr marL="457200" indent="-457200">
              <a:buFont typeface="Arial" panose="020B0604020202020204" pitchFamily="34" charset="0"/>
              <a:buChar char="•"/>
            </a:pPr>
            <a:r>
              <a:rPr lang="en-IE" sz="2800" dirty="0">
                <a:solidFill>
                  <a:schemeClr val="tx1"/>
                </a:solidFill>
              </a:rPr>
              <a:t>Part </a:t>
            </a:r>
            <a:r>
              <a:rPr lang="en-IE" sz="2800" dirty="0" smtClean="0">
                <a:solidFill>
                  <a:schemeClr val="tx1"/>
                </a:solidFill>
              </a:rPr>
              <a:t>3: financial </a:t>
            </a:r>
            <a:r>
              <a:rPr lang="en-IE" sz="2800" dirty="0">
                <a:solidFill>
                  <a:schemeClr val="tx1"/>
                </a:solidFill>
              </a:rPr>
              <a:t>and activity reports (annual)</a:t>
            </a:r>
          </a:p>
          <a:p>
            <a:endParaRPr lang="en-IE" sz="2800" dirty="0">
              <a:solidFill>
                <a:schemeClr val="tx1"/>
              </a:solidFill>
            </a:endParaRPr>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30</a:t>
            </a:fld>
            <a:endParaRPr kumimoji="0" lang="en-US"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47440"/>
            <a:ext cx="1144983"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00699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6696" y="631776"/>
            <a:ext cx="7772400" cy="1362075"/>
          </a:xfrm>
        </p:spPr>
        <p:txBody>
          <a:bodyPr/>
          <a:lstStyle/>
          <a:p>
            <a:pPr algn="ctr"/>
            <a:r>
              <a:rPr lang="en-GB" b="1" dirty="0"/>
              <a:t>Representative Church Body of the Church of Ireland</a:t>
            </a:r>
            <a:endParaRPr lang="en-IE" dirty="0"/>
          </a:p>
        </p:txBody>
      </p:sp>
      <p:sp>
        <p:nvSpPr>
          <p:cNvPr id="3" name="Text Placeholder 2"/>
          <p:cNvSpPr>
            <a:spLocks noGrp="1"/>
          </p:cNvSpPr>
          <p:nvPr>
            <p:ph type="body" idx="1"/>
          </p:nvPr>
        </p:nvSpPr>
        <p:spPr>
          <a:xfrm>
            <a:off x="323528" y="2547938"/>
            <a:ext cx="8712968" cy="3761382"/>
          </a:xfrm>
        </p:spPr>
        <p:txBody>
          <a:bodyPr>
            <a:noAutofit/>
          </a:bodyPr>
          <a:lstStyle/>
          <a:p>
            <a:r>
              <a:rPr lang="en-IE" sz="2800" dirty="0" smtClean="0">
                <a:solidFill>
                  <a:srgbClr val="FF0000"/>
                </a:solidFill>
              </a:rPr>
              <a:t>What should your Parish have completed at this stage?</a:t>
            </a:r>
          </a:p>
          <a:p>
            <a:pPr marL="514350" indent="-514350">
              <a:buAutoNum type="arabicPeriod"/>
            </a:pPr>
            <a:r>
              <a:rPr lang="en-IE" sz="2800" smtClean="0">
                <a:solidFill>
                  <a:schemeClr val="tx1"/>
                </a:solidFill>
              </a:rPr>
              <a:t>Parish </a:t>
            </a:r>
            <a:r>
              <a:rPr lang="en-IE" sz="2800" dirty="0" smtClean="0">
                <a:solidFill>
                  <a:schemeClr val="tx1"/>
                </a:solidFill>
              </a:rPr>
              <a:t>+ CHY number – information uploaded to CRA website &amp; reported for 2014</a:t>
            </a:r>
            <a:r>
              <a:rPr lang="en-IE" sz="2800" smtClean="0">
                <a:solidFill>
                  <a:schemeClr val="tx1"/>
                </a:solidFill>
              </a:rPr>
              <a:t>, 2015 </a:t>
            </a:r>
            <a:r>
              <a:rPr lang="en-IE" sz="2800" dirty="0" smtClean="0">
                <a:solidFill>
                  <a:schemeClr val="tx1"/>
                </a:solidFill>
              </a:rPr>
              <a:t>and 2016</a:t>
            </a:r>
          </a:p>
          <a:p>
            <a:r>
              <a:rPr lang="en-IE" sz="2800" dirty="0" smtClean="0">
                <a:solidFill>
                  <a:schemeClr val="tx1"/>
                </a:solidFill>
              </a:rPr>
              <a:t>2. Parish using diocesan CHY number – </a:t>
            </a:r>
          </a:p>
          <a:p>
            <a:pPr marL="457200" indent="-457200">
              <a:buFont typeface="Arial" panose="020B0604020202020204" pitchFamily="34" charset="0"/>
              <a:buChar char="•"/>
            </a:pPr>
            <a:r>
              <a:rPr lang="en-IE" sz="2800" dirty="0" smtClean="0">
                <a:solidFill>
                  <a:schemeClr val="tx1"/>
                </a:solidFill>
              </a:rPr>
              <a:t>Dublin &amp; Glendalough – all parishes have applied for registration</a:t>
            </a:r>
          </a:p>
          <a:p>
            <a:pPr marL="457200" indent="-457200">
              <a:buFont typeface="Arial" panose="020B0604020202020204" pitchFamily="34" charset="0"/>
              <a:buChar char="•"/>
            </a:pPr>
            <a:r>
              <a:rPr lang="en-IE" sz="2800" dirty="0" smtClean="0">
                <a:solidFill>
                  <a:schemeClr val="tx1"/>
                </a:solidFill>
              </a:rPr>
              <a:t>Other dioceses – parishes to apply for registration in 2018.</a:t>
            </a:r>
            <a:r>
              <a:rPr lang="en-IE" sz="2800" dirty="0">
                <a:solidFill>
                  <a:schemeClr val="tx1"/>
                </a:solidFill>
              </a:rPr>
              <a:t> </a:t>
            </a:r>
            <a:endParaRPr lang="en-IE" sz="2800" dirty="0" smtClean="0">
              <a:solidFill>
                <a:schemeClr val="tx1"/>
              </a:solidFill>
            </a:endParaRPr>
          </a:p>
          <a:p>
            <a:endParaRPr lang="en-IE" sz="2800" dirty="0">
              <a:solidFill>
                <a:schemeClr val="tx1"/>
              </a:solidFill>
            </a:endParaRPr>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31</a:t>
            </a:fld>
            <a:endParaRPr kumimoji="0" lang="en-US" dirty="0"/>
          </a:p>
        </p:txBody>
      </p:sp>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547440"/>
            <a:ext cx="1144983" cy="1152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624627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37089" y="235594"/>
            <a:ext cx="8429684" cy="2761358"/>
          </a:xfrm>
        </p:spPr>
        <p:txBody>
          <a:bodyPr>
            <a:normAutofit/>
          </a:bodyPr>
          <a:lstStyle/>
          <a:p>
            <a:pPr algn="ctr"/>
            <a:r>
              <a:rPr lang="en-GB" b="1" dirty="0" smtClean="0">
                <a:solidFill>
                  <a:schemeClr val="accent1"/>
                </a:solidFill>
              </a:rPr>
              <a:t>Representative Church Body of the Church of Ireland</a:t>
            </a:r>
            <a:br>
              <a:rPr lang="en-GB" b="1" dirty="0" smtClean="0">
                <a:solidFill>
                  <a:schemeClr val="accent1"/>
                </a:solidFill>
              </a:rPr>
            </a:br>
            <a:r>
              <a:rPr lang="en-GB" b="1" dirty="0"/>
              <a:t/>
            </a:r>
            <a:br>
              <a:rPr lang="en-GB" b="1" dirty="0"/>
            </a:br>
            <a:endParaRPr lang="en-GB" dirty="0"/>
          </a:p>
        </p:txBody>
      </p:sp>
      <p:sp>
        <p:nvSpPr>
          <p:cNvPr id="11267" name="Text Placeholder 2"/>
          <p:cNvSpPr>
            <a:spLocks noGrp="1"/>
          </p:cNvSpPr>
          <p:nvPr>
            <p:ph type="body" idx="1"/>
          </p:nvPr>
        </p:nvSpPr>
        <p:spPr>
          <a:xfrm>
            <a:off x="899592" y="5085184"/>
            <a:ext cx="7772400" cy="1500187"/>
          </a:xfrm>
        </p:spPr>
        <p:txBody>
          <a:bodyPr/>
          <a:lstStyle/>
          <a:p>
            <a:r>
              <a:rPr lang="en-GB" i="1" dirty="0" smtClean="0"/>
              <a:t>‘</a:t>
            </a:r>
            <a:endParaRPr lang="en-US" dirty="0" smtClean="0">
              <a:solidFill>
                <a:srgbClr val="58628C"/>
              </a:solidFill>
            </a:endParaRPr>
          </a:p>
          <a:p>
            <a:endParaRPr lang="en-US" i="1" dirty="0" smtClean="0">
              <a:solidFill>
                <a:srgbClr val="58628C"/>
              </a:solidFill>
            </a:endParaRPr>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32</a:t>
            </a:fld>
            <a:endParaRPr kumimoji="0" lang="en-US" dirty="0"/>
          </a:p>
        </p:txBody>
      </p:sp>
      <p:pic>
        <p:nvPicPr>
          <p:cNvPr id="2222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404664"/>
            <a:ext cx="1017587" cy="1023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603504" y="4005064"/>
            <a:ext cx="8360984" cy="1908215"/>
          </a:xfrm>
          <a:prstGeom prst="rect">
            <a:avLst/>
          </a:prstGeom>
          <a:noFill/>
        </p:spPr>
        <p:txBody>
          <a:bodyPr wrap="square" rtlCol="0">
            <a:spAutoFit/>
          </a:bodyPr>
          <a:lstStyle/>
          <a:p>
            <a:r>
              <a:rPr lang="en-IE" sz="3200" b="1" dirty="0" smtClean="0">
                <a:solidFill>
                  <a:srgbClr val="FF0000"/>
                </a:solidFill>
              </a:rPr>
              <a:t>Preparing your Parish for Charities Accounting</a:t>
            </a:r>
          </a:p>
          <a:p>
            <a:pPr algn="ctr"/>
            <a:r>
              <a:rPr lang="en-IE" sz="3400" b="1" dirty="0" smtClean="0">
                <a:solidFill>
                  <a:srgbClr val="FF0000"/>
                </a:solidFill>
              </a:rPr>
              <a:t>Kate Williams</a:t>
            </a:r>
          </a:p>
          <a:p>
            <a:pPr algn="ctr"/>
            <a:r>
              <a:rPr lang="en-IE" sz="3400" b="1" dirty="0" smtClean="0">
                <a:solidFill>
                  <a:srgbClr val="FF0000"/>
                </a:solidFill>
              </a:rPr>
              <a:t>RCB</a:t>
            </a:r>
          </a:p>
          <a:p>
            <a:endParaRPr lang="en-IE"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4320480" cy="792088"/>
          </a:xfrm>
        </p:spPr>
        <p:txBody>
          <a:bodyPr>
            <a:noAutofit/>
          </a:bodyPr>
          <a:lstStyle/>
          <a:p>
            <a:r>
              <a:rPr lang="en-IE" sz="3600" b="1" dirty="0" smtClean="0">
                <a:solidFill>
                  <a:srgbClr val="FF0000"/>
                </a:solidFill>
                <a:latin typeface="+mn-lt"/>
              </a:rPr>
              <a:t>Agenda</a:t>
            </a:r>
            <a:endParaRPr lang="en-IE" sz="3600" b="1" dirty="0">
              <a:solidFill>
                <a:srgbClr val="FF0000"/>
              </a:solidFill>
              <a:latin typeface="+mn-lt"/>
            </a:endParaRPr>
          </a:p>
        </p:txBody>
      </p:sp>
      <p:sp>
        <p:nvSpPr>
          <p:cNvPr id="3" name="Content Placeholder 2"/>
          <p:cNvSpPr>
            <a:spLocks noGrp="1"/>
          </p:cNvSpPr>
          <p:nvPr>
            <p:ph idx="1"/>
          </p:nvPr>
        </p:nvSpPr>
        <p:spPr>
          <a:xfrm>
            <a:off x="200027" y="1268761"/>
            <a:ext cx="8802461" cy="4176464"/>
          </a:xfrm>
        </p:spPr>
        <p:txBody>
          <a:bodyPr>
            <a:normAutofit/>
          </a:bodyPr>
          <a:lstStyle/>
          <a:p>
            <a:pPr>
              <a:buFont typeface="Courier New" panose="02070309020205020404" pitchFamily="49" charset="0"/>
              <a:buChar char="o"/>
            </a:pPr>
            <a:endParaRPr lang="en-IE" dirty="0" smtClean="0"/>
          </a:p>
          <a:p>
            <a:pPr marL="514350" indent="-514350">
              <a:buFont typeface="+mj-lt"/>
              <a:buAutoNum type="arabicPeriod"/>
            </a:pPr>
            <a:r>
              <a:rPr lang="en-IE" dirty="0" smtClean="0"/>
              <a:t>RCB &amp; local supports</a:t>
            </a:r>
          </a:p>
          <a:p>
            <a:pPr marL="514350" indent="-514350">
              <a:buFont typeface="+mj-lt"/>
              <a:buAutoNum type="arabicPeriod"/>
            </a:pPr>
            <a:r>
              <a:rPr lang="en-IE" dirty="0" smtClean="0"/>
              <a:t>Accounting for your parish as a registered charity</a:t>
            </a:r>
          </a:p>
          <a:p>
            <a:pPr marL="514350" indent="-514350">
              <a:buFont typeface="+mj-lt"/>
              <a:buAutoNum type="arabicPeriod"/>
            </a:pPr>
            <a:r>
              <a:rPr lang="en-IE" dirty="0" smtClean="0"/>
              <a:t>What are receipts &amp; payment accounts and accrual accounts?</a:t>
            </a:r>
          </a:p>
          <a:p>
            <a:pPr marL="514350" indent="-514350">
              <a:buFont typeface="+mj-lt"/>
              <a:buAutoNum type="arabicPeriod"/>
            </a:pPr>
            <a:r>
              <a:rPr lang="en-IE" dirty="0" smtClean="0"/>
              <a:t>Explaining restricted &amp; unrestricted funds</a:t>
            </a:r>
          </a:p>
          <a:p>
            <a:pPr marL="514350" indent="-514350">
              <a:buFont typeface="+mj-lt"/>
              <a:buAutoNum type="arabicPeriod"/>
            </a:pPr>
            <a:r>
              <a:rPr lang="en-IE" dirty="0" smtClean="0"/>
              <a:t>Parish bank accounts</a:t>
            </a:r>
          </a:p>
          <a:p>
            <a:pPr marL="514350" indent="-514350">
              <a:buFont typeface="+mj-lt"/>
              <a:buAutoNum type="arabicPeriod"/>
            </a:pPr>
            <a:r>
              <a:rPr lang="en-IE" dirty="0" smtClean="0"/>
              <a:t>What are statement of Assets &amp; Liabilities and Balance Sheets?</a:t>
            </a:r>
          </a:p>
        </p:txBody>
      </p:sp>
      <p:sp>
        <p:nvSpPr>
          <p:cNvPr id="4" name="Slide Number Placeholder 3"/>
          <p:cNvSpPr>
            <a:spLocks noGrp="1"/>
          </p:cNvSpPr>
          <p:nvPr>
            <p:ph type="sldNum" sz="quarter" idx="12"/>
          </p:nvPr>
        </p:nvSpPr>
        <p:spPr/>
        <p:txBody>
          <a:bodyPr/>
          <a:lstStyle/>
          <a:p>
            <a:fld id="{833CB35B-6196-4879-A832-1E6F3D45BAC8}" type="slidenum">
              <a:rPr lang="en-IE" smtClean="0"/>
              <a:t>33</a:t>
            </a:fld>
            <a:endParaRPr lang="en-IE" dirty="0"/>
          </a:p>
        </p:txBody>
      </p:sp>
    </p:spTree>
    <p:extLst>
      <p:ext uri="{BB962C8B-B14F-4D97-AF65-F5344CB8AC3E}">
        <p14:creationId xmlns:p14="http://schemas.microsoft.com/office/powerpoint/2010/main" val="3889123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 calcmode="lin" valueType="num">
                                      <p:cBhvr additive="base">
                                        <p:cTn id="3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304" y="274638"/>
            <a:ext cx="8540496" cy="562074"/>
          </a:xfrm>
        </p:spPr>
        <p:txBody>
          <a:bodyPr>
            <a:noAutofit/>
          </a:bodyPr>
          <a:lstStyle/>
          <a:p>
            <a:pPr algn="ctr"/>
            <a:r>
              <a:rPr lang="en-IE" sz="3200" b="1" dirty="0" smtClean="0">
                <a:solidFill>
                  <a:srgbClr val="FF0000"/>
                </a:solidFill>
              </a:rPr>
              <a:t>Your Parish needs you</a:t>
            </a:r>
            <a:endParaRPr lang="en-IE" sz="3200" b="1" dirty="0">
              <a:solidFill>
                <a:srgbClr val="FF0000"/>
              </a:solidFill>
            </a:endParaRPr>
          </a:p>
        </p:txBody>
      </p:sp>
      <p:sp>
        <p:nvSpPr>
          <p:cNvPr id="3" name="Footer Placeholder 2"/>
          <p:cNvSpPr>
            <a:spLocks noGrp="1"/>
          </p:cNvSpPr>
          <p:nvPr>
            <p:ph type="ftr" sz="quarter" idx="11"/>
          </p:nvPr>
        </p:nvSpPr>
        <p:spPr>
          <a:xfrm>
            <a:off x="755576" y="6172200"/>
            <a:ext cx="8208912" cy="457200"/>
          </a:xfrm>
        </p:spPr>
        <p:txBody>
          <a:bodyPr/>
          <a:lstStyle/>
          <a:p>
            <a:pPr algn="ctr"/>
            <a:r>
              <a:rPr kumimoji="0" lang="en-US" sz="2800" b="1" dirty="0" smtClean="0">
                <a:solidFill>
                  <a:srgbClr val="FF0000"/>
                </a:solidFill>
              </a:rPr>
              <a:t>And the RCB is here to help, support and guide you</a:t>
            </a:r>
            <a:endParaRPr kumimoji="0" lang="en-US" sz="2800" b="1" dirty="0">
              <a:solidFill>
                <a:srgbClr val="FF0000"/>
              </a:solidFill>
            </a:endParaRPr>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34</a:t>
            </a:fld>
            <a:endParaRPr kumimoji="0" lang="en-US" dirty="0"/>
          </a:p>
        </p:txBody>
      </p:sp>
      <p:pic>
        <p:nvPicPr>
          <p:cNvPr id="5" name="Picture 4"/>
          <p:cNvPicPr>
            <a:picLocks noChangeAspect="1"/>
          </p:cNvPicPr>
          <p:nvPr/>
        </p:nvPicPr>
        <p:blipFill>
          <a:blip r:embed="rId3"/>
          <a:stretch>
            <a:fillRect/>
          </a:stretch>
        </p:blipFill>
        <p:spPr>
          <a:xfrm>
            <a:off x="1042110" y="1036112"/>
            <a:ext cx="7778362" cy="4785775"/>
          </a:xfrm>
          <a:prstGeom prst="rect">
            <a:avLst/>
          </a:prstGeom>
        </p:spPr>
      </p:pic>
    </p:spTree>
    <p:extLst>
      <p:ext uri="{BB962C8B-B14F-4D97-AF65-F5344CB8AC3E}">
        <p14:creationId xmlns:p14="http://schemas.microsoft.com/office/powerpoint/2010/main" val="33362236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060" y="0"/>
            <a:ext cx="8958943" cy="624114"/>
          </a:xfrm>
        </p:spPr>
        <p:txBody>
          <a:bodyPr>
            <a:noAutofit/>
          </a:bodyPr>
          <a:lstStyle/>
          <a:p>
            <a:r>
              <a:rPr lang="en-IE" sz="2800" b="1" dirty="0" smtClean="0">
                <a:solidFill>
                  <a:srgbClr val="FF0000"/>
                </a:solidFill>
                <a:latin typeface="+mn-lt"/>
              </a:rPr>
              <a:t>RCB &amp; local supports</a:t>
            </a:r>
            <a:endParaRPr lang="en-IE" sz="2800" b="1" dirty="0">
              <a:solidFill>
                <a:srgbClr val="FF0000"/>
              </a:solidFill>
              <a:latin typeface="+mn-lt"/>
            </a:endParaRPr>
          </a:p>
        </p:txBody>
      </p:sp>
      <p:sp>
        <p:nvSpPr>
          <p:cNvPr id="3" name="Content Placeholder 2"/>
          <p:cNvSpPr>
            <a:spLocks noGrp="1"/>
          </p:cNvSpPr>
          <p:nvPr>
            <p:ph idx="1"/>
          </p:nvPr>
        </p:nvSpPr>
        <p:spPr>
          <a:xfrm>
            <a:off x="603504" y="764704"/>
            <a:ext cx="8398984" cy="5882839"/>
          </a:xfrm>
        </p:spPr>
        <p:txBody>
          <a:bodyPr>
            <a:normAutofit lnSpcReduction="10000"/>
          </a:bodyPr>
          <a:lstStyle/>
          <a:p>
            <a:r>
              <a:rPr lang="en-IE" sz="2100" dirty="0"/>
              <a:t>RCB providing </a:t>
            </a:r>
            <a:r>
              <a:rPr lang="en-IE" sz="2100" b="1" dirty="0"/>
              <a:t>guidance &amp; support </a:t>
            </a:r>
            <a:r>
              <a:rPr lang="en-IE" sz="2100" b="1" dirty="0" smtClean="0"/>
              <a:t>on the charities registration </a:t>
            </a:r>
            <a:r>
              <a:rPr lang="en-IE" sz="2100" b="1" dirty="0"/>
              <a:t>process </a:t>
            </a:r>
            <a:r>
              <a:rPr lang="en-IE" sz="2100" dirty="0"/>
              <a:t>via synod </a:t>
            </a:r>
            <a:r>
              <a:rPr lang="en-IE" sz="2100" dirty="0" smtClean="0"/>
              <a:t>office</a:t>
            </a:r>
          </a:p>
          <a:p>
            <a:pPr marL="0" indent="0">
              <a:buNone/>
            </a:pPr>
            <a:endParaRPr lang="en-IE" sz="2100" dirty="0"/>
          </a:p>
          <a:p>
            <a:r>
              <a:rPr lang="en-IE" sz="2100" dirty="0"/>
              <a:t>RCB finance department have developed a </a:t>
            </a:r>
            <a:r>
              <a:rPr lang="en-IE" sz="2100" b="1" dirty="0"/>
              <a:t>series of supports </a:t>
            </a:r>
            <a:r>
              <a:rPr lang="en-IE" sz="2100" dirty="0"/>
              <a:t>for Parishes which will be available on the Church of Ireland website under parish </a:t>
            </a:r>
            <a:r>
              <a:rPr lang="en-IE" sz="2100" dirty="0" smtClean="0"/>
              <a:t>resources/parish finances</a:t>
            </a:r>
            <a:endParaRPr lang="en-IE" sz="2100" dirty="0"/>
          </a:p>
          <a:p>
            <a:pPr marL="1600200" lvl="4" indent="-457200">
              <a:buFont typeface="+mj-lt"/>
              <a:buAutoNum type="arabicParenR"/>
            </a:pPr>
            <a:r>
              <a:rPr lang="en-IE" sz="2100" dirty="0"/>
              <a:t>Example Receipts &amp; Payment Accounts</a:t>
            </a:r>
          </a:p>
          <a:p>
            <a:pPr marL="1600200" lvl="4" indent="-457200">
              <a:buFont typeface="+mj-lt"/>
              <a:buAutoNum type="arabicParenR"/>
            </a:pPr>
            <a:r>
              <a:rPr lang="en-IE" sz="2100" dirty="0"/>
              <a:t>Explanatory Notes on receipts &amp; </a:t>
            </a:r>
            <a:r>
              <a:rPr lang="en-IE" sz="2100" dirty="0" smtClean="0"/>
              <a:t>payment </a:t>
            </a:r>
            <a:r>
              <a:rPr lang="en-IE" sz="2100" dirty="0"/>
              <a:t>accounts</a:t>
            </a:r>
          </a:p>
          <a:p>
            <a:pPr marL="1600200" lvl="4" indent="-457200">
              <a:buFont typeface="+mj-lt"/>
              <a:buAutoNum type="arabicParenR"/>
            </a:pPr>
            <a:r>
              <a:rPr lang="en-IE" sz="2100" dirty="0"/>
              <a:t>Glossary of terms for receipts &amp; payment accounts </a:t>
            </a:r>
          </a:p>
          <a:p>
            <a:pPr marL="1600200" lvl="4" indent="-457200">
              <a:buFont typeface="+mj-lt"/>
              <a:buAutoNum type="arabicParenR"/>
            </a:pPr>
            <a:r>
              <a:rPr lang="en-IE" sz="2100" dirty="0"/>
              <a:t>Example SORP compliant accrual accounts</a:t>
            </a:r>
          </a:p>
          <a:p>
            <a:pPr marL="1600200" lvl="4" indent="-457200">
              <a:buFont typeface="+mj-lt"/>
              <a:buAutoNum type="arabicParenR"/>
            </a:pPr>
            <a:r>
              <a:rPr lang="en-IE" sz="2100" dirty="0"/>
              <a:t>Explanatory notes on </a:t>
            </a:r>
            <a:r>
              <a:rPr lang="en-IE" sz="2100" dirty="0" smtClean="0"/>
              <a:t>SORP compliant accrual </a:t>
            </a:r>
            <a:r>
              <a:rPr lang="en-IE" sz="2100" dirty="0"/>
              <a:t>accounts</a:t>
            </a:r>
          </a:p>
          <a:p>
            <a:pPr marL="1600200" lvl="4" indent="-457200">
              <a:buFont typeface="+mj-lt"/>
              <a:buAutoNum type="arabicParenR"/>
            </a:pPr>
            <a:r>
              <a:rPr lang="en-IE" sz="2100" dirty="0"/>
              <a:t>Glossary of terms for SORP compliant accrual accounts</a:t>
            </a:r>
          </a:p>
          <a:p>
            <a:pPr marL="1600200" lvl="4" indent="-457200">
              <a:buFont typeface="+mj-lt"/>
              <a:buAutoNum type="arabicParenR"/>
            </a:pPr>
            <a:r>
              <a:rPr lang="en-IE" sz="2100" dirty="0"/>
              <a:t>Guidance on accounting for Church </a:t>
            </a:r>
            <a:r>
              <a:rPr lang="en-IE" sz="2100" dirty="0" smtClean="0"/>
              <a:t>property</a:t>
            </a:r>
          </a:p>
          <a:p>
            <a:pPr lvl="4"/>
            <a:endParaRPr lang="en-IE" sz="2100" dirty="0"/>
          </a:p>
          <a:p>
            <a:r>
              <a:rPr lang="en-IE" sz="2100" b="1" dirty="0"/>
              <a:t>Additional guidance </a:t>
            </a:r>
            <a:r>
              <a:rPr lang="en-IE" sz="2100" dirty="0"/>
              <a:t>will be available in due course to include:</a:t>
            </a:r>
          </a:p>
          <a:p>
            <a:pPr marL="1600200" lvl="4" indent="-457200">
              <a:buFont typeface="+mj-lt"/>
              <a:buAutoNum type="arabicParenR"/>
            </a:pPr>
            <a:r>
              <a:rPr lang="en-IE" sz="2100" dirty="0"/>
              <a:t>Trustees </a:t>
            </a:r>
            <a:r>
              <a:rPr lang="en-IE" sz="2100" dirty="0" smtClean="0"/>
              <a:t>Report</a:t>
            </a:r>
          </a:p>
          <a:p>
            <a:pPr marL="1600200" lvl="4" indent="-457200">
              <a:buFont typeface="+mj-lt"/>
              <a:buAutoNum type="arabicParenR"/>
            </a:pPr>
            <a:r>
              <a:rPr lang="en-IE" sz="2100" dirty="0" smtClean="0"/>
              <a:t>Parish budgeting  </a:t>
            </a:r>
            <a:endParaRPr lang="en-IE" sz="2100" dirty="0"/>
          </a:p>
          <a:p>
            <a:pPr marL="0" indent="0">
              <a:buNone/>
            </a:pPr>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35</a:t>
            </a:fld>
            <a:endParaRPr lang="en-IE" dirty="0"/>
          </a:p>
        </p:txBody>
      </p:sp>
    </p:spTree>
    <p:extLst>
      <p:ext uri="{BB962C8B-B14F-4D97-AF65-F5344CB8AC3E}">
        <p14:creationId xmlns:p14="http://schemas.microsoft.com/office/powerpoint/2010/main" val="201686375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060" y="0"/>
            <a:ext cx="8958943" cy="624114"/>
          </a:xfrm>
        </p:spPr>
        <p:txBody>
          <a:bodyPr>
            <a:noAutofit/>
          </a:bodyPr>
          <a:lstStyle/>
          <a:p>
            <a:r>
              <a:rPr lang="en-IE" sz="2800" b="1" dirty="0" smtClean="0">
                <a:solidFill>
                  <a:srgbClr val="FF0000"/>
                </a:solidFill>
                <a:latin typeface="+mn-lt"/>
              </a:rPr>
              <a:t>RCB &amp; local supports (continued)</a:t>
            </a:r>
            <a:endParaRPr lang="en-IE" sz="2800" b="1" dirty="0">
              <a:solidFill>
                <a:srgbClr val="FF0000"/>
              </a:solidFill>
              <a:latin typeface="+mn-lt"/>
            </a:endParaRPr>
          </a:p>
        </p:txBody>
      </p:sp>
      <p:sp>
        <p:nvSpPr>
          <p:cNvPr id="3" name="Content Placeholder 2"/>
          <p:cNvSpPr>
            <a:spLocks noGrp="1"/>
          </p:cNvSpPr>
          <p:nvPr>
            <p:ph idx="1"/>
          </p:nvPr>
        </p:nvSpPr>
        <p:spPr>
          <a:xfrm>
            <a:off x="603504" y="692696"/>
            <a:ext cx="8398984" cy="5400599"/>
          </a:xfrm>
        </p:spPr>
        <p:txBody>
          <a:bodyPr>
            <a:normAutofit fontScale="92500"/>
          </a:bodyPr>
          <a:lstStyle/>
          <a:p>
            <a:pPr lvl="0">
              <a:buClr>
                <a:srgbClr val="B13F9A"/>
              </a:buClr>
            </a:pPr>
            <a:r>
              <a:rPr lang="en-IE" sz="2400" b="1" dirty="0" smtClean="0">
                <a:solidFill>
                  <a:prstClr val="black"/>
                </a:solidFill>
              </a:rPr>
              <a:t>Treasurers </a:t>
            </a:r>
            <a:r>
              <a:rPr lang="en-IE" sz="2400" b="1" dirty="0">
                <a:solidFill>
                  <a:prstClr val="black"/>
                </a:solidFill>
              </a:rPr>
              <a:t>networks </a:t>
            </a:r>
            <a:r>
              <a:rPr lang="en-IE" sz="2400" dirty="0">
                <a:solidFill>
                  <a:prstClr val="black"/>
                </a:solidFill>
              </a:rPr>
              <a:t>– Diocese are encouraged to support the formation of local treasurer networks to share </a:t>
            </a:r>
            <a:r>
              <a:rPr lang="en-IE" sz="2400" dirty="0" smtClean="0">
                <a:solidFill>
                  <a:prstClr val="black"/>
                </a:solidFill>
              </a:rPr>
              <a:t>learnings</a:t>
            </a:r>
          </a:p>
          <a:p>
            <a:pPr lvl="0">
              <a:buClr>
                <a:srgbClr val="B13F9A"/>
              </a:buClr>
            </a:pPr>
            <a:endParaRPr lang="en-IE" sz="2400" dirty="0">
              <a:solidFill>
                <a:prstClr val="black"/>
              </a:solidFill>
            </a:endParaRPr>
          </a:p>
          <a:p>
            <a:pPr lvl="0">
              <a:buClr>
                <a:srgbClr val="B13F9A"/>
              </a:buClr>
            </a:pPr>
            <a:r>
              <a:rPr lang="en-IE" sz="2400" dirty="0">
                <a:solidFill>
                  <a:prstClr val="black"/>
                </a:solidFill>
              </a:rPr>
              <a:t>Select Vestries </a:t>
            </a:r>
            <a:r>
              <a:rPr lang="en-IE" sz="2400" dirty="0" smtClean="0">
                <a:solidFill>
                  <a:prstClr val="black"/>
                </a:solidFill>
              </a:rPr>
              <a:t>are </a:t>
            </a:r>
            <a:r>
              <a:rPr lang="en-IE" sz="2400" dirty="0">
                <a:solidFill>
                  <a:prstClr val="black"/>
                </a:solidFill>
              </a:rPr>
              <a:t>encouraged to </a:t>
            </a:r>
            <a:r>
              <a:rPr lang="en-IE" sz="2400" b="1" dirty="0">
                <a:solidFill>
                  <a:prstClr val="black"/>
                </a:solidFill>
              </a:rPr>
              <a:t>seek out local resources &amp; experts </a:t>
            </a:r>
            <a:r>
              <a:rPr lang="en-IE" sz="2400" dirty="0">
                <a:solidFill>
                  <a:prstClr val="black"/>
                </a:solidFill>
              </a:rPr>
              <a:t>in Parish to support with </a:t>
            </a:r>
            <a:r>
              <a:rPr lang="en-IE" sz="2400" dirty="0" smtClean="0">
                <a:solidFill>
                  <a:prstClr val="black"/>
                </a:solidFill>
              </a:rPr>
              <a:t>email, new format of accounts, </a:t>
            </a:r>
            <a:r>
              <a:rPr lang="en-IE" sz="2400" dirty="0">
                <a:solidFill>
                  <a:prstClr val="black"/>
                </a:solidFill>
              </a:rPr>
              <a:t>charities reporting, etc</a:t>
            </a:r>
            <a:r>
              <a:rPr lang="en-IE" sz="2400" dirty="0" smtClean="0">
                <a:solidFill>
                  <a:prstClr val="black"/>
                </a:solidFill>
              </a:rPr>
              <a:t>.</a:t>
            </a:r>
          </a:p>
          <a:p>
            <a:pPr lvl="0">
              <a:buClr>
                <a:srgbClr val="B13F9A"/>
              </a:buClr>
            </a:pPr>
            <a:endParaRPr lang="en-IE" sz="2400" dirty="0">
              <a:solidFill>
                <a:prstClr val="black"/>
              </a:solidFill>
            </a:endParaRPr>
          </a:p>
          <a:p>
            <a:pPr lvl="0">
              <a:buClr>
                <a:srgbClr val="B13F9A"/>
              </a:buClr>
            </a:pPr>
            <a:r>
              <a:rPr lang="en-IE" sz="2400" dirty="0">
                <a:solidFill>
                  <a:prstClr val="black"/>
                </a:solidFill>
              </a:rPr>
              <a:t>RCB will facilitate Diocesan </a:t>
            </a:r>
            <a:r>
              <a:rPr lang="en-IE" sz="2400" dirty="0" smtClean="0">
                <a:solidFill>
                  <a:prstClr val="black"/>
                </a:solidFill>
              </a:rPr>
              <a:t>meetings of </a:t>
            </a:r>
            <a:r>
              <a:rPr lang="en-IE" sz="2400" b="1" dirty="0" smtClean="0">
                <a:solidFill>
                  <a:prstClr val="black"/>
                </a:solidFill>
              </a:rPr>
              <a:t>Parish</a:t>
            </a:r>
            <a:r>
              <a:rPr lang="en-IE" sz="2400" dirty="0" smtClean="0">
                <a:solidFill>
                  <a:prstClr val="black"/>
                </a:solidFill>
              </a:rPr>
              <a:t> </a:t>
            </a:r>
            <a:r>
              <a:rPr lang="en-IE" sz="2400" b="1" dirty="0" smtClean="0">
                <a:solidFill>
                  <a:prstClr val="black"/>
                </a:solidFill>
              </a:rPr>
              <a:t>treasurers </a:t>
            </a:r>
            <a:r>
              <a:rPr lang="en-IE" sz="2400" b="1" dirty="0">
                <a:solidFill>
                  <a:prstClr val="black"/>
                </a:solidFill>
              </a:rPr>
              <a:t>meetings in 2018 &amp; </a:t>
            </a:r>
            <a:r>
              <a:rPr lang="en-IE" sz="2400" b="1" dirty="0" smtClean="0">
                <a:solidFill>
                  <a:prstClr val="black"/>
                </a:solidFill>
              </a:rPr>
              <a:t>2019</a:t>
            </a:r>
          </a:p>
          <a:p>
            <a:pPr lvl="0">
              <a:buClr>
                <a:srgbClr val="B13F9A"/>
              </a:buClr>
            </a:pPr>
            <a:endParaRPr lang="en-IE" sz="2400" dirty="0" smtClean="0">
              <a:solidFill>
                <a:prstClr val="black"/>
              </a:solidFill>
            </a:endParaRPr>
          </a:p>
          <a:p>
            <a:pPr>
              <a:buClr>
                <a:srgbClr val="B13F9A"/>
              </a:buClr>
            </a:pPr>
            <a:r>
              <a:rPr lang="en-IE" sz="2400" dirty="0" smtClean="0">
                <a:solidFill>
                  <a:prstClr val="black"/>
                </a:solidFill>
              </a:rPr>
              <a:t>SV encouraged to set </a:t>
            </a:r>
            <a:r>
              <a:rPr lang="en-IE" sz="2400" dirty="0">
                <a:solidFill>
                  <a:prstClr val="black"/>
                </a:solidFill>
              </a:rPr>
              <a:t>up a </a:t>
            </a:r>
            <a:r>
              <a:rPr lang="en-IE" sz="2400" b="1" dirty="0">
                <a:solidFill>
                  <a:prstClr val="black"/>
                </a:solidFill>
              </a:rPr>
              <a:t>Parish email address </a:t>
            </a:r>
            <a:r>
              <a:rPr lang="en-IE" sz="2400" dirty="0">
                <a:solidFill>
                  <a:prstClr val="black"/>
                </a:solidFill>
              </a:rPr>
              <a:t>for </a:t>
            </a:r>
            <a:r>
              <a:rPr lang="en-IE" sz="2400" dirty="0" smtClean="0">
                <a:solidFill>
                  <a:prstClr val="black"/>
                </a:solidFill>
              </a:rPr>
              <a:t>communicating </a:t>
            </a:r>
            <a:r>
              <a:rPr lang="en-IE" sz="2400" dirty="0">
                <a:solidFill>
                  <a:prstClr val="black"/>
                </a:solidFill>
              </a:rPr>
              <a:t>with the regulators office </a:t>
            </a:r>
            <a:r>
              <a:rPr lang="en-IE" sz="2400" dirty="0" smtClean="0">
                <a:solidFill>
                  <a:prstClr val="black"/>
                </a:solidFill>
              </a:rPr>
              <a:t>&amp; the RCB (htdunshaughlin@gmail.com)</a:t>
            </a:r>
          </a:p>
          <a:p>
            <a:pPr>
              <a:buClr>
                <a:srgbClr val="B13F9A"/>
              </a:buClr>
            </a:pPr>
            <a:endParaRPr lang="en-IE" sz="2400" dirty="0">
              <a:solidFill>
                <a:prstClr val="black"/>
              </a:solidFill>
            </a:endParaRPr>
          </a:p>
          <a:p>
            <a:pPr lvl="0">
              <a:buClr>
                <a:srgbClr val="B13F9A"/>
              </a:buClr>
            </a:pPr>
            <a:r>
              <a:rPr lang="en-IE" sz="2400" dirty="0" smtClean="0">
                <a:solidFill>
                  <a:prstClr val="black"/>
                </a:solidFill>
              </a:rPr>
              <a:t>Asking </a:t>
            </a:r>
            <a:r>
              <a:rPr lang="en-IE" sz="2400" dirty="0">
                <a:solidFill>
                  <a:prstClr val="black"/>
                </a:solidFill>
              </a:rPr>
              <a:t>Parishes to </a:t>
            </a:r>
            <a:r>
              <a:rPr lang="en-IE" sz="2400" b="1" dirty="0">
                <a:solidFill>
                  <a:prstClr val="black"/>
                </a:solidFill>
              </a:rPr>
              <a:t>prepare now</a:t>
            </a:r>
            <a:r>
              <a:rPr lang="en-IE" sz="2400" dirty="0">
                <a:solidFill>
                  <a:prstClr val="black"/>
                </a:solidFill>
              </a:rPr>
              <a:t> and commence </a:t>
            </a:r>
            <a:r>
              <a:rPr lang="en-IE" sz="2400" dirty="0" smtClean="0">
                <a:solidFill>
                  <a:prstClr val="black"/>
                </a:solidFill>
              </a:rPr>
              <a:t>the transition to the </a:t>
            </a:r>
            <a:r>
              <a:rPr lang="en-IE" sz="2400" dirty="0">
                <a:solidFill>
                  <a:prstClr val="black"/>
                </a:solidFill>
              </a:rPr>
              <a:t>example </a:t>
            </a:r>
            <a:r>
              <a:rPr lang="en-IE" sz="2400" dirty="0" smtClean="0">
                <a:solidFill>
                  <a:prstClr val="black"/>
                </a:solidFill>
              </a:rPr>
              <a:t>receipts &amp; payment accounts</a:t>
            </a:r>
          </a:p>
          <a:p>
            <a:pPr marL="0" lvl="0" indent="0">
              <a:buClr>
                <a:srgbClr val="B13F9A"/>
              </a:buClr>
              <a:buNone/>
            </a:pPr>
            <a:endParaRPr lang="en-IE" sz="2400" dirty="0" smtClean="0">
              <a:solidFill>
                <a:prstClr val="black"/>
              </a:solidFill>
            </a:endParaRPr>
          </a:p>
          <a:p>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36</a:t>
            </a:fld>
            <a:endParaRPr lang="en-IE" dirty="0"/>
          </a:p>
        </p:txBody>
      </p:sp>
    </p:spTree>
    <p:extLst>
      <p:ext uri="{BB962C8B-B14F-4D97-AF65-F5344CB8AC3E}">
        <p14:creationId xmlns:p14="http://schemas.microsoft.com/office/powerpoint/2010/main" val="425166632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188640"/>
            <a:ext cx="8948057" cy="792088"/>
          </a:xfrm>
        </p:spPr>
        <p:txBody>
          <a:bodyPr>
            <a:noAutofit/>
          </a:bodyPr>
          <a:lstStyle/>
          <a:p>
            <a:r>
              <a:rPr lang="en-IE" sz="2800" b="1" dirty="0" smtClean="0">
                <a:solidFill>
                  <a:srgbClr val="FF0000"/>
                </a:solidFill>
                <a:latin typeface="+mn-lt"/>
              </a:rPr>
              <a:t>Accounting for your Parish as a registered charity</a:t>
            </a:r>
            <a:endParaRPr lang="en-IE" sz="2800" b="1" dirty="0">
              <a:solidFill>
                <a:srgbClr val="FF0000"/>
              </a:solidFill>
              <a:latin typeface="+mn-lt"/>
            </a:endParaRPr>
          </a:p>
        </p:txBody>
      </p:sp>
      <p:sp>
        <p:nvSpPr>
          <p:cNvPr id="3" name="Content Placeholder 2"/>
          <p:cNvSpPr>
            <a:spLocks noGrp="1"/>
          </p:cNvSpPr>
          <p:nvPr>
            <p:ph idx="1"/>
          </p:nvPr>
        </p:nvSpPr>
        <p:spPr>
          <a:xfrm>
            <a:off x="200027" y="980728"/>
            <a:ext cx="8802461" cy="3816424"/>
          </a:xfrm>
        </p:spPr>
        <p:txBody>
          <a:bodyPr>
            <a:normAutofit/>
          </a:bodyPr>
          <a:lstStyle/>
          <a:p>
            <a:endParaRPr lang="en-IE" sz="2400" dirty="0" smtClean="0"/>
          </a:p>
          <a:p>
            <a:r>
              <a:rPr lang="en-IE" sz="2400" dirty="0" smtClean="0"/>
              <a:t>Trustees </a:t>
            </a:r>
            <a:r>
              <a:rPr lang="en-IE" sz="2400" dirty="0"/>
              <a:t>are responsible for keeping </a:t>
            </a:r>
            <a:r>
              <a:rPr lang="en-IE" sz="2400" u="sng" dirty="0"/>
              <a:t>proper books </a:t>
            </a:r>
            <a:r>
              <a:rPr lang="en-IE" sz="2400" dirty="0"/>
              <a:t>of </a:t>
            </a:r>
            <a:r>
              <a:rPr lang="en-IE" sz="2400" dirty="0" smtClean="0"/>
              <a:t>account</a:t>
            </a:r>
          </a:p>
          <a:p>
            <a:pPr marL="0" indent="0">
              <a:buNone/>
            </a:pPr>
            <a:endParaRPr lang="en-IE" sz="2400" dirty="0" smtClean="0"/>
          </a:p>
          <a:p>
            <a:r>
              <a:rPr lang="en-IE" sz="2400" dirty="0" smtClean="0"/>
              <a:t>The parish trustees are the members of the </a:t>
            </a:r>
            <a:r>
              <a:rPr lang="en-IE" sz="2400" u="sng" dirty="0" smtClean="0"/>
              <a:t>Select Vestry </a:t>
            </a:r>
            <a:r>
              <a:rPr lang="en-IE" sz="2400" dirty="0" smtClean="0"/>
              <a:t>of the Parish, Group or Union</a:t>
            </a:r>
          </a:p>
          <a:p>
            <a:endParaRPr lang="en-IE" sz="2400" dirty="0"/>
          </a:p>
          <a:p>
            <a:r>
              <a:rPr lang="en-IE" sz="2400" dirty="0" smtClean="0"/>
              <a:t>The trustees must keep either receipts &amp; payment accounts or accrual accounts</a:t>
            </a:r>
          </a:p>
          <a:p>
            <a:endParaRPr lang="en-IE" sz="2400" dirty="0"/>
          </a:p>
          <a:p>
            <a:endParaRPr lang="en-IE" sz="2400" dirty="0" smtClean="0"/>
          </a:p>
          <a:p>
            <a:pPr marL="0" indent="0">
              <a:buNone/>
            </a:pPr>
            <a:endParaRPr lang="en-IE" sz="2400" dirty="0"/>
          </a:p>
          <a:p>
            <a:pPr marL="0" indent="0" algn="ctr">
              <a:buNone/>
            </a:pPr>
            <a:endParaRPr lang="en-IE" sz="2400" dirty="0"/>
          </a:p>
          <a:p>
            <a:pPr marL="0" indent="0">
              <a:buNone/>
            </a:pPr>
            <a:endParaRPr lang="en-IE" sz="2400" dirty="0" smtClean="0"/>
          </a:p>
          <a:p>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37</a:t>
            </a:fld>
            <a:endParaRPr lang="en-IE" dirty="0"/>
          </a:p>
        </p:txBody>
      </p:sp>
    </p:spTree>
    <p:extLst>
      <p:ext uri="{BB962C8B-B14F-4D97-AF65-F5344CB8AC3E}">
        <p14:creationId xmlns:p14="http://schemas.microsoft.com/office/powerpoint/2010/main" val="272355251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0"/>
            <a:ext cx="8948057" cy="624114"/>
          </a:xfrm>
        </p:spPr>
        <p:txBody>
          <a:bodyPr>
            <a:noAutofit/>
          </a:bodyPr>
          <a:lstStyle/>
          <a:p>
            <a:r>
              <a:rPr lang="en-IE" sz="2800" b="1" dirty="0" smtClean="0">
                <a:solidFill>
                  <a:srgbClr val="FF0000"/>
                </a:solidFill>
                <a:latin typeface="+mn-lt"/>
              </a:rPr>
              <a:t>Receipts &amp; Payments and Accrual Accounts</a:t>
            </a:r>
            <a:endParaRPr lang="en-IE" sz="2800" b="1" dirty="0">
              <a:solidFill>
                <a:srgbClr val="FF0000"/>
              </a:solidFill>
              <a:latin typeface="+mn-lt"/>
            </a:endParaRPr>
          </a:p>
        </p:txBody>
      </p:sp>
      <p:sp>
        <p:nvSpPr>
          <p:cNvPr id="3" name="Content Placeholder 2"/>
          <p:cNvSpPr>
            <a:spLocks noGrp="1"/>
          </p:cNvSpPr>
          <p:nvPr>
            <p:ph idx="1"/>
          </p:nvPr>
        </p:nvSpPr>
        <p:spPr>
          <a:xfrm>
            <a:off x="603504" y="754743"/>
            <a:ext cx="8398984" cy="5892800"/>
          </a:xfrm>
        </p:spPr>
        <p:txBody>
          <a:bodyPr>
            <a:normAutofit fontScale="25000" lnSpcReduction="20000"/>
          </a:bodyPr>
          <a:lstStyle/>
          <a:p>
            <a:pPr marL="0" indent="0">
              <a:buNone/>
            </a:pPr>
            <a:endParaRPr lang="en-IE" dirty="0" smtClean="0"/>
          </a:p>
          <a:p>
            <a:pPr marL="0" indent="0">
              <a:buNone/>
            </a:pPr>
            <a:r>
              <a:rPr lang="en-IE" sz="8000" b="1" u="sng" dirty="0" smtClean="0"/>
              <a:t>Receipts </a:t>
            </a:r>
            <a:r>
              <a:rPr lang="en-IE" sz="8000" b="1" u="sng" dirty="0"/>
              <a:t>and Payments Accounts</a:t>
            </a:r>
          </a:p>
          <a:p>
            <a:pPr marL="0" indent="0">
              <a:buNone/>
            </a:pPr>
            <a:r>
              <a:rPr lang="en-IE" sz="8000" dirty="0"/>
              <a:t>Simpler form of accounts based on summary of money received and paid both through the bank and cash </a:t>
            </a:r>
            <a:r>
              <a:rPr lang="en-IE" sz="8000" dirty="0" smtClean="0"/>
              <a:t>accounts for the financial period/year. Best practice is to include </a:t>
            </a:r>
            <a:r>
              <a:rPr lang="en-IE" sz="8000" dirty="0"/>
              <a:t>a statement of assets &amp; </a:t>
            </a:r>
            <a:r>
              <a:rPr lang="en-IE" sz="8000" dirty="0" smtClean="0"/>
              <a:t>liabilities  and notes to the financial statements.</a:t>
            </a:r>
          </a:p>
          <a:p>
            <a:pPr marL="0" indent="0">
              <a:buNone/>
            </a:pPr>
            <a:endParaRPr lang="en-IE" sz="8000" dirty="0"/>
          </a:p>
          <a:p>
            <a:pPr marL="0" indent="0" algn="ctr">
              <a:buNone/>
            </a:pPr>
            <a:r>
              <a:rPr lang="en-IE" sz="8000" b="1" dirty="0" smtClean="0">
                <a:solidFill>
                  <a:srgbClr val="FF0000"/>
                </a:solidFill>
              </a:rPr>
              <a:t>The majority of  Parishes will fall into receipts &amp; payment accounts </a:t>
            </a:r>
          </a:p>
          <a:p>
            <a:pPr marL="0" indent="0">
              <a:buNone/>
            </a:pPr>
            <a:endParaRPr lang="en-IE" sz="8000" b="1" dirty="0" smtClean="0"/>
          </a:p>
          <a:p>
            <a:pPr marL="0" indent="0">
              <a:buNone/>
            </a:pPr>
            <a:r>
              <a:rPr lang="en-IE" sz="8000" b="1" u="sng" dirty="0" smtClean="0"/>
              <a:t>Accrued </a:t>
            </a:r>
            <a:r>
              <a:rPr lang="en-IE" sz="8000" b="1" u="sng" dirty="0"/>
              <a:t>Accounts</a:t>
            </a:r>
          </a:p>
          <a:p>
            <a:pPr marL="0" indent="0">
              <a:buNone/>
            </a:pPr>
            <a:r>
              <a:rPr lang="en-IE" sz="8000" dirty="0"/>
              <a:t>Here the income or </a:t>
            </a:r>
            <a:r>
              <a:rPr lang="en-IE" sz="8000" dirty="0" smtClean="0"/>
              <a:t>expense </a:t>
            </a:r>
            <a:r>
              <a:rPr lang="en-IE" sz="8000" dirty="0"/>
              <a:t>of a particular activity is </a:t>
            </a:r>
            <a:r>
              <a:rPr lang="en-IE" sz="8000" dirty="0" smtClean="0"/>
              <a:t>accounted for </a:t>
            </a:r>
            <a:r>
              <a:rPr lang="en-IE" sz="8000" dirty="0"/>
              <a:t>when the liability is incurred or when there is an entitlement to certain income.</a:t>
            </a:r>
          </a:p>
          <a:p>
            <a:pPr marL="0" indent="0">
              <a:buNone/>
            </a:pPr>
            <a:endParaRPr lang="en-IE" sz="8000" dirty="0"/>
          </a:p>
          <a:p>
            <a:pPr marL="0" indent="0">
              <a:buNone/>
            </a:pPr>
            <a:r>
              <a:rPr lang="en-IE" sz="8000" u="sng" dirty="0"/>
              <a:t>Examples  </a:t>
            </a:r>
            <a:r>
              <a:rPr lang="en-IE" sz="8000" u="sng" dirty="0" smtClean="0"/>
              <a:t>of accrual accounts</a:t>
            </a:r>
            <a:endParaRPr lang="en-IE" sz="8000" u="sng" dirty="0"/>
          </a:p>
          <a:p>
            <a:pPr marL="0" indent="0">
              <a:buNone/>
            </a:pPr>
            <a:r>
              <a:rPr lang="en-IE" sz="8000" dirty="0"/>
              <a:t>A local business donates €1,000 to the Parish at 29</a:t>
            </a:r>
            <a:r>
              <a:rPr lang="en-IE" sz="8000" baseline="30000" dirty="0"/>
              <a:t>st</a:t>
            </a:r>
            <a:r>
              <a:rPr lang="en-IE" sz="8000" dirty="0"/>
              <a:t> December, the funds have not reached the Parish bank account but the treasurer is aware the funds have been transferred from the business.  This income under the accrual method would be included in the year end </a:t>
            </a:r>
            <a:r>
              <a:rPr lang="en-IE" sz="8000" dirty="0" smtClean="0"/>
              <a:t>31</a:t>
            </a:r>
            <a:r>
              <a:rPr lang="en-IE" sz="8000" baseline="30000" dirty="0" smtClean="0"/>
              <a:t>st</a:t>
            </a:r>
            <a:r>
              <a:rPr lang="en-IE" sz="8000" dirty="0" smtClean="0"/>
              <a:t> December accounts </a:t>
            </a:r>
            <a:r>
              <a:rPr lang="en-IE" sz="8000" dirty="0"/>
              <a:t>and shown as a donation of €1,000 with a corresponding entry in debtors for monies </a:t>
            </a:r>
            <a:r>
              <a:rPr lang="en-IE" sz="8000" dirty="0" smtClean="0"/>
              <a:t>due</a:t>
            </a:r>
            <a:r>
              <a:rPr lang="en-IE" sz="8000" dirty="0"/>
              <a:t> </a:t>
            </a:r>
            <a:r>
              <a:rPr lang="en-IE" sz="8000" dirty="0" smtClean="0"/>
              <a:t>(credit income and debit debtors in current financial year).</a:t>
            </a:r>
            <a:endParaRPr lang="en-IE" sz="8000" dirty="0"/>
          </a:p>
          <a:p>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38</a:t>
            </a:fld>
            <a:endParaRPr lang="en-IE" dirty="0"/>
          </a:p>
        </p:txBody>
      </p:sp>
    </p:spTree>
    <p:extLst>
      <p:ext uri="{BB962C8B-B14F-4D97-AF65-F5344CB8AC3E}">
        <p14:creationId xmlns:p14="http://schemas.microsoft.com/office/powerpoint/2010/main" val="338584586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0"/>
            <a:ext cx="8948057" cy="624114"/>
          </a:xfrm>
        </p:spPr>
        <p:txBody>
          <a:bodyPr>
            <a:noAutofit/>
          </a:bodyPr>
          <a:lstStyle/>
          <a:p>
            <a:r>
              <a:rPr lang="en-IE" sz="2800" b="1" dirty="0" smtClean="0">
                <a:solidFill>
                  <a:srgbClr val="FF0000"/>
                </a:solidFill>
                <a:latin typeface="+mn-lt"/>
              </a:rPr>
              <a:t>Restricted and Unrestricted Funds</a:t>
            </a:r>
            <a:endParaRPr lang="en-IE" sz="2800" b="1" dirty="0">
              <a:solidFill>
                <a:srgbClr val="FF0000"/>
              </a:solidFill>
              <a:latin typeface="+mn-lt"/>
            </a:endParaRPr>
          </a:p>
        </p:txBody>
      </p:sp>
      <p:sp>
        <p:nvSpPr>
          <p:cNvPr id="3" name="Content Placeholder 2"/>
          <p:cNvSpPr>
            <a:spLocks noGrp="1"/>
          </p:cNvSpPr>
          <p:nvPr>
            <p:ph idx="1"/>
          </p:nvPr>
        </p:nvSpPr>
        <p:spPr>
          <a:xfrm>
            <a:off x="200027" y="754743"/>
            <a:ext cx="8802461" cy="5338553"/>
          </a:xfrm>
        </p:spPr>
        <p:txBody>
          <a:bodyPr>
            <a:normAutofit/>
          </a:bodyPr>
          <a:lstStyle/>
          <a:p>
            <a:pPr marL="0" indent="0">
              <a:buNone/>
            </a:pPr>
            <a:r>
              <a:rPr lang="en-IE" b="1" u="sng" dirty="0" smtClean="0"/>
              <a:t>Restricted </a:t>
            </a:r>
            <a:r>
              <a:rPr lang="en-IE" b="1" u="sng" dirty="0"/>
              <a:t>Funds</a:t>
            </a:r>
          </a:p>
          <a:p>
            <a:pPr marL="0" indent="0">
              <a:buNone/>
            </a:pPr>
            <a:r>
              <a:rPr lang="en-IE" dirty="0"/>
              <a:t>Funds received </a:t>
            </a:r>
            <a:r>
              <a:rPr lang="en-IE" dirty="0" smtClean="0"/>
              <a:t>for a specific appeal and which can only be used for that specific purpose – </a:t>
            </a:r>
            <a:r>
              <a:rPr lang="en-IE" dirty="0"/>
              <a:t>Church roof repair fund  </a:t>
            </a:r>
          </a:p>
          <a:p>
            <a:pPr marL="0" indent="0">
              <a:buNone/>
            </a:pPr>
            <a:endParaRPr lang="en-IE" u="sng" dirty="0"/>
          </a:p>
          <a:p>
            <a:pPr marL="0" indent="0">
              <a:buNone/>
            </a:pPr>
            <a:r>
              <a:rPr lang="en-IE" b="1" u="sng" dirty="0"/>
              <a:t>Unrestricted Funds</a:t>
            </a:r>
          </a:p>
          <a:p>
            <a:pPr marL="0" indent="0">
              <a:buNone/>
            </a:pPr>
            <a:r>
              <a:rPr lang="en-IE" dirty="0"/>
              <a:t>Income arising which can be used for general Parish purposes</a:t>
            </a:r>
          </a:p>
          <a:p>
            <a:pPr marL="0" indent="0">
              <a:buNone/>
            </a:pPr>
            <a:endParaRPr lang="en-IE" u="sng" dirty="0">
              <a:solidFill>
                <a:schemeClr val="accent1">
                  <a:lumMod val="75000"/>
                </a:schemeClr>
              </a:solidFill>
            </a:endParaRPr>
          </a:p>
          <a:p>
            <a:pPr marL="0" indent="0">
              <a:buNone/>
            </a:pPr>
            <a:r>
              <a:rPr lang="en-IE" b="1" u="sng" dirty="0" smtClean="0"/>
              <a:t>Endowment  Funds</a:t>
            </a:r>
          </a:p>
          <a:p>
            <a:pPr marL="0" indent="0">
              <a:buNone/>
            </a:pPr>
            <a:r>
              <a:rPr lang="en-IE" dirty="0" smtClean="0"/>
              <a:t>Funds donated or bequest  made which can be either restricted or unrestricted and either permanent or expendable.</a:t>
            </a:r>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39</a:t>
            </a:fld>
            <a:endParaRPr lang="en-IE" dirty="0"/>
          </a:p>
        </p:txBody>
      </p:sp>
    </p:spTree>
    <p:extLst>
      <p:ext uri="{BB962C8B-B14F-4D97-AF65-F5344CB8AC3E}">
        <p14:creationId xmlns:p14="http://schemas.microsoft.com/office/powerpoint/2010/main" val="77886787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0"/>
            <a:ext cx="8948057" cy="624114"/>
          </a:xfrm>
        </p:spPr>
        <p:txBody>
          <a:bodyPr>
            <a:noAutofit/>
          </a:bodyPr>
          <a:lstStyle/>
          <a:p>
            <a:r>
              <a:rPr lang="en-IE" sz="2800" b="1" dirty="0" smtClean="0">
                <a:solidFill>
                  <a:srgbClr val="FF0000"/>
                </a:solidFill>
                <a:latin typeface="+mn-lt"/>
              </a:rPr>
              <a:t>Parish Bank Accounts</a:t>
            </a:r>
            <a:endParaRPr lang="en-IE" sz="2800" b="1" dirty="0">
              <a:solidFill>
                <a:srgbClr val="FF0000"/>
              </a:solidFill>
              <a:latin typeface="+mn-lt"/>
            </a:endParaRPr>
          </a:p>
        </p:txBody>
      </p:sp>
      <p:sp>
        <p:nvSpPr>
          <p:cNvPr id="3" name="Content Placeholder 2"/>
          <p:cNvSpPr>
            <a:spLocks noGrp="1"/>
          </p:cNvSpPr>
          <p:nvPr>
            <p:ph idx="1"/>
          </p:nvPr>
        </p:nvSpPr>
        <p:spPr>
          <a:xfrm>
            <a:off x="200027" y="754743"/>
            <a:ext cx="8802461" cy="5892800"/>
          </a:xfrm>
        </p:spPr>
        <p:txBody>
          <a:bodyPr>
            <a:normAutofit/>
          </a:bodyPr>
          <a:lstStyle/>
          <a:p>
            <a:pPr marL="0" indent="0">
              <a:buNone/>
            </a:pPr>
            <a:r>
              <a:rPr lang="en-IE" dirty="0" smtClean="0"/>
              <a:t>Parishes </a:t>
            </a:r>
            <a:r>
              <a:rPr lang="en-IE" dirty="0"/>
              <a:t>historically have produced accounts for each bank account held on a receipts and payments basis</a:t>
            </a:r>
            <a:r>
              <a:rPr lang="en-IE" dirty="0" smtClean="0"/>
              <a:t>.</a:t>
            </a:r>
          </a:p>
          <a:p>
            <a:pPr marL="0" indent="0">
              <a:buNone/>
            </a:pPr>
            <a:endParaRPr lang="en-IE" dirty="0"/>
          </a:p>
          <a:p>
            <a:pPr>
              <a:buFont typeface="Wingdings" panose="05000000000000000000" pitchFamily="2" charset="2"/>
              <a:buChar char="Ø"/>
            </a:pPr>
            <a:r>
              <a:rPr lang="en-IE" dirty="0" smtClean="0"/>
              <a:t>Going </a:t>
            </a:r>
            <a:r>
              <a:rPr lang="en-IE" dirty="0"/>
              <a:t>forward </a:t>
            </a:r>
            <a:r>
              <a:rPr lang="en-IE" dirty="0" smtClean="0"/>
              <a:t>need </a:t>
            </a:r>
            <a:r>
              <a:rPr lang="en-IE" dirty="0"/>
              <a:t>to bring all </a:t>
            </a:r>
            <a:r>
              <a:rPr lang="en-IE" dirty="0" smtClean="0"/>
              <a:t>accounts </a:t>
            </a:r>
            <a:r>
              <a:rPr lang="en-IE" dirty="0"/>
              <a:t>into </a:t>
            </a:r>
            <a:r>
              <a:rPr lang="en-IE" b="1" dirty="0"/>
              <a:t>one set of Parish </a:t>
            </a:r>
            <a:r>
              <a:rPr lang="en-IE" b="1" dirty="0" smtClean="0"/>
              <a:t>accounts. </a:t>
            </a:r>
            <a:endParaRPr lang="en-IE" b="1" dirty="0"/>
          </a:p>
          <a:p>
            <a:pPr>
              <a:buFont typeface="Wingdings" panose="05000000000000000000" pitchFamily="2" charset="2"/>
              <a:buChar char="Ø"/>
            </a:pPr>
            <a:r>
              <a:rPr lang="en-IE" dirty="0"/>
              <a:t>Need for Parish organisations to produce accounts for the </a:t>
            </a:r>
            <a:r>
              <a:rPr lang="en-IE" b="1" dirty="0"/>
              <a:t>same accounting period</a:t>
            </a:r>
            <a:r>
              <a:rPr lang="en-IE" dirty="0"/>
              <a:t> (i.e. all tie in with the same year end date</a:t>
            </a:r>
            <a:r>
              <a:rPr lang="en-IE" dirty="0" smtClean="0"/>
              <a:t>).</a:t>
            </a:r>
            <a:endParaRPr lang="en-IE" dirty="0"/>
          </a:p>
          <a:p>
            <a:pPr>
              <a:buFont typeface="Wingdings" panose="05000000000000000000" pitchFamily="2" charset="2"/>
              <a:buChar char="Ø"/>
            </a:pPr>
            <a:r>
              <a:rPr lang="en-IE" dirty="0" smtClean="0"/>
              <a:t>Include activities </a:t>
            </a:r>
            <a:r>
              <a:rPr lang="en-IE" dirty="0"/>
              <a:t>which are </a:t>
            </a:r>
            <a:r>
              <a:rPr lang="en-IE" b="1" dirty="0"/>
              <a:t>part of the </a:t>
            </a:r>
            <a:r>
              <a:rPr lang="en-IE" b="1" dirty="0" smtClean="0"/>
              <a:t>parish </a:t>
            </a:r>
            <a:r>
              <a:rPr lang="en-IE" dirty="0"/>
              <a:t>e.g. choir, active retirement group, flower club</a:t>
            </a:r>
            <a:r>
              <a:rPr lang="en-IE" dirty="0" smtClean="0"/>
              <a:t>. </a:t>
            </a:r>
            <a:endParaRPr lang="en-IE" dirty="0"/>
          </a:p>
          <a:p>
            <a:pPr>
              <a:buFont typeface="Wingdings" panose="05000000000000000000" pitchFamily="2" charset="2"/>
              <a:buChar char="Ø"/>
            </a:pPr>
            <a:r>
              <a:rPr lang="en-IE" dirty="0" smtClean="0"/>
              <a:t>Organisation </a:t>
            </a:r>
            <a:r>
              <a:rPr lang="en-IE" dirty="0"/>
              <a:t>with national </a:t>
            </a:r>
            <a:r>
              <a:rPr lang="en-IE" dirty="0" smtClean="0"/>
              <a:t>head-quarters </a:t>
            </a:r>
            <a:r>
              <a:rPr lang="en-IE" dirty="0"/>
              <a:t>should </a:t>
            </a:r>
            <a:r>
              <a:rPr lang="en-IE" b="1" dirty="0"/>
              <a:t>not</a:t>
            </a:r>
            <a:r>
              <a:rPr lang="en-IE" dirty="0"/>
              <a:t> be included in your Parish accounts e.g. Boys Brigade, Girls Friendly Society, Girls Brigade, Mothers </a:t>
            </a:r>
            <a:r>
              <a:rPr lang="en-IE" dirty="0" smtClean="0"/>
              <a:t>Union, these organisations will produce separate accounts.</a:t>
            </a:r>
            <a:endParaRPr lang="en-IE" dirty="0"/>
          </a:p>
          <a:p>
            <a:endParaRPr lang="en-IE" dirty="0"/>
          </a:p>
        </p:txBody>
      </p:sp>
      <p:sp>
        <p:nvSpPr>
          <p:cNvPr id="4" name="Slide Number Placeholder 3"/>
          <p:cNvSpPr>
            <a:spLocks noGrp="1"/>
          </p:cNvSpPr>
          <p:nvPr>
            <p:ph type="sldNum" sz="quarter" idx="12"/>
          </p:nvPr>
        </p:nvSpPr>
        <p:spPr/>
        <p:txBody>
          <a:bodyPr/>
          <a:lstStyle/>
          <a:p>
            <a:fld id="{833CB35B-6196-4879-A832-1E6F3D45BAC8}" type="slidenum">
              <a:rPr lang="en-IE" smtClean="0"/>
              <a:t>40</a:t>
            </a:fld>
            <a:endParaRPr lang="en-IE" dirty="0"/>
          </a:p>
        </p:txBody>
      </p:sp>
    </p:spTree>
    <p:extLst>
      <p:ext uri="{BB962C8B-B14F-4D97-AF65-F5344CB8AC3E}">
        <p14:creationId xmlns:p14="http://schemas.microsoft.com/office/powerpoint/2010/main" val="394346742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0"/>
            <a:ext cx="8948057" cy="624114"/>
          </a:xfrm>
        </p:spPr>
        <p:txBody>
          <a:bodyPr>
            <a:noAutofit/>
          </a:bodyPr>
          <a:lstStyle/>
          <a:p>
            <a:r>
              <a:rPr lang="en-IE" sz="2800" b="1" dirty="0" smtClean="0">
                <a:solidFill>
                  <a:srgbClr val="FF0000"/>
                </a:solidFill>
                <a:latin typeface="+mn-lt"/>
              </a:rPr>
              <a:t>Statement of Assets &amp; Liabilities and Balance Sheet</a:t>
            </a:r>
            <a:endParaRPr lang="en-IE" sz="2800" b="1" dirty="0">
              <a:solidFill>
                <a:srgbClr val="FF0000"/>
              </a:solidFill>
              <a:latin typeface="+mn-lt"/>
            </a:endParaRPr>
          </a:p>
        </p:txBody>
      </p:sp>
      <p:sp>
        <p:nvSpPr>
          <p:cNvPr id="3" name="Content Placeholder 2"/>
          <p:cNvSpPr>
            <a:spLocks noGrp="1"/>
          </p:cNvSpPr>
          <p:nvPr>
            <p:ph idx="1"/>
          </p:nvPr>
        </p:nvSpPr>
        <p:spPr>
          <a:xfrm>
            <a:off x="200027" y="754743"/>
            <a:ext cx="8802461" cy="5892800"/>
          </a:xfrm>
        </p:spPr>
        <p:txBody>
          <a:bodyPr>
            <a:normAutofit/>
          </a:bodyPr>
          <a:lstStyle/>
          <a:p>
            <a:pPr marL="0" indent="0">
              <a:buNone/>
            </a:pPr>
            <a:r>
              <a:rPr lang="en-IE" sz="2000" dirty="0"/>
              <a:t>Most Parishes </a:t>
            </a:r>
            <a:r>
              <a:rPr lang="en-IE" sz="2000" dirty="0" smtClean="0"/>
              <a:t>won’t have produced </a:t>
            </a:r>
            <a:r>
              <a:rPr lang="en-IE" sz="2000" dirty="0"/>
              <a:t>a statement of assets &amp; liabilities or </a:t>
            </a:r>
            <a:r>
              <a:rPr lang="en-IE" sz="2000" dirty="0" smtClean="0"/>
              <a:t>a Balance Sheet </a:t>
            </a:r>
            <a:endParaRPr lang="en-IE" sz="2000" dirty="0"/>
          </a:p>
          <a:p>
            <a:r>
              <a:rPr lang="en-IE" sz="2000" dirty="0"/>
              <a:t>What </a:t>
            </a:r>
            <a:r>
              <a:rPr lang="en-IE" sz="2000" dirty="0" smtClean="0"/>
              <a:t>should be included</a:t>
            </a:r>
            <a:r>
              <a:rPr lang="en-IE" sz="2000" dirty="0"/>
              <a:t>:</a:t>
            </a:r>
          </a:p>
          <a:p>
            <a:pPr marL="777240" lvl="1" indent="-457200">
              <a:buFont typeface="+mj-lt"/>
              <a:buAutoNum type="arabicPeriod"/>
            </a:pPr>
            <a:r>
              <a:rPr lang="en-IE" sz="2000" dirty="0"/>
              <a:t>Fixed Assets – The RCB has produced guidance for Parishes on how to value church </a:t>
            </a:r>
            <a:r>
              <a:rPr lang="en-IE" sz="2000" dirty="0" smtClean="0"/>
              <a:t>property (Church, Grave yard, Parish hall, Rectory &amp; any land)</a:t>
            </a:r>
            <a:endParaRPr lang="en-IE" sz="2000" dirty="0"/>
          </a:p>
          <a:p>
            <a:pPr marL="777240" lvl="1" indent="-457200">
              <a:buFont typeface="+mj-lt"/>
              <a:buAutoNum type="arabicPeriod"/>
            </a:pPr>
            <a:r>
              <a:rPr lang="en-IE" sz="2000" dirty="0"/>
              <a:t>Investment – held by </a:t>
            </a:r>
            <a:r>
              <a:rPr lang="en-IE" sz="2000" dirty="0" smtClean="0"/>
              <a:t>RB General </a:t>
            </a:r>
            <a:r>
              <a:rPr lang="en-IE" sz="2000" dirty="0"/>
              <a:t>unit trust or </a:t>
            </a:r>
            <a:r>
              <a:rPr lang="en-IE" sz="2000" dirty="0" smtClean="0"/>
              <a:t>other investments</a:t>
            </a:r>
            <a:endParaRPr lang="en-IE" sz="2000" dirty="0"/>
          </a:p>
          <a:p>
            <a:pPr marL="777240" lvl="1" indent="-457200">
              <a:buFont typeface="+mj-lt"/>
              <a:buAutoNum type="arabicPeriod"/>
            </a:pPr>
            <a:r>
              <a:rPr lang="en-IE" sz="2000" dirty="0"/>
              <a:t>Cash – held by the </a:t>
            </a:r>
            <a:r>
              <a:rPr lang="en-IE" sz="2000" dirty="0" smtClean="0"/>
              <a:t>RB </a:t>
            </a:r>
          </a:p>
          <a:p>
            <a:pPr marL="777240" lvl="1" indent="-457200">
              <a:buFont typeface="+mj-lt"/>
              <a:buAutoNum type="arabicPeriod"/>
            </a:pPr>
            <a:r>
              <a:rPr lang="en-IE" sz="2000" dirty="0" smtClean="0"/>
              <a:t>Bank </a:t>
            </a:r>
            <a:r>
              <a:rPr lang="en-IE" sz="2000" dirty="0"/>
              <a:t>– all bank accounts</a:t>
            </a:r>
          </a:p>
          <a:p>
            <a:pPr marL="777240" lvl="1" indent="-457200">
              <a:buFont typeface="+mj-lt"/>
              <a:buAutoNum type="arabicPeriod"/>
            </a:pPr>
            <a:r>
              <a:rPr lang="en-IE" sz="2000" dirty="0"/>
              <a:t>Debtors – amounts due to be collected which have not been received but are included in the accounts– e.g. the €1,000 from the business </a:t>
            </a:r>
            <a:endParaRPr lang="en-IE" sz="2000" dirty="0" smtClean="0"/>
          </a:p>
          <a:p>
            <a:pPr marL="777240" lvl="1" indent="-457200">
              <a:buFont typeface="+mj-lt"/>
              <a:buAutoNum type="arabicPeriod"/>
            </a:pPr>
            <a:r>
              <a:rPr lang="en-IE" sz="2000" dirty="0" smtClean="0"/>
              <a:t>Creditors e.g. suppliers or money owed which has not been paid but due</a:t>
            </a:r>
            <a:endParaRPr lang="en-IE" sz="2000" dirty="0"/>
          </a:p>
          <a:p>
            <a:pPr marL="777240" lvl="1" indent="-457200">
              <a:buFont typeface="+mj-lt"/>
              <a:buAutoNum type="arabicPeriod"/>
            </a:pPr>
            <a:r>
              <a:rPr lang="en-IE" sz="2000" dirty="0" smtClean="0"/>
              <a:t>Bank </a:t>
            </a:r>
            <a:r>
              <a:rPr lang="en-IE" sz="2000" dirty="0"/>
              <a:t>Loans – any loan from banks or other financial </a:t>
            </a:r>
            <a:r>
              <a:rPr lang="en-IE" sz="2000" dirty="0" smtClean="0"/>
              <a:t>institutes</a:t>
            </a:r>
          </a:p>
          <a:p>
            <a:pPr lvl="1"/>
            <a:endParaRPr lang="en-IE" sz="2000" b="1" dirty="0">
              <a:solidFill>
                <a:srgbClr val="FF0000"/>
              </a:solidFill>
            </a:endParaRPr>
          </a:p>
          <a:p>
            <a:pPr marL="320040" lvl="1" indent="0">
              <a:buNone/>
            </a:pPr>
            <a:r>
              <a:rPr lang="en-IE" sz="1800" b="1" dirty="0" smtClean="0">
                <a:solidFill>
                  <a:srgbClr val="FF0000"/>
                </a:solidFill>
              </a:rPr>
              <a:t>The </a:t>
            </a:r>
            <a:r>
              <a:rPr lang="en-IE" sz="1800" b="1" dirty="0">
                <a:solidFill>
                  <a:srgbClr val="FF0000"/>
                </a:solidFill>
              </a:rPr>
              <a:t>Statement of Assets &amp; Liabilities is less </a:t>
            </a:r>
            <a:r>
              <a:rPr lang="en-IE" sz="1800" b="1" dirty="0" smtClean="0">
                <a:solidFill>
                  <a:srgbClr val="FF0000"/>
                </a:solidFill>
              </a:rPr>
              <a:t>onerous</a:t>
            </a:r>
            <a:endParaRPr lang="en-IE" sz="2000" b="1" dirty="0" smtClean="0">
              <a:solidFill>
                <a:srgbClr val="FF0000"/>
              </a:solidFill>
            </a:endParaRPr>
          </a:p>
          <a:p>
            <a:pPr marL="292608" lvl="1" indent="0">
              <a:buNone/>
            </a:pPr>
            <a:r>
              <a:rPr lang="en-IE" sz="2000" b="1" dirty="0" smtClean="0">
                <a:solidFill>
                  <a:srgbClr val="FF0000"/>
                </a:solidFill>
              </a:rPr>
              <a:t> </a:t>
            </a:r>
            <a:r>
              <a:rPr lang="en-IE" sz="1800" b="1" dirty="0" smtClean="0">
                <a:solidFill>
                  <a:srgbClr val="FF0000"/>
                </a:solidFill>
              </a:rPr>
              <a:t>Full Balance </a:t>
            </a:r>
            <a:r>
              <a:rPr lang="en-IE" sz="1800" b="1" dirty="0">
                <a:solidFill>
                  <a:srgbClr val="FF0000"/>
                </a:solidFill>
              </a:rPr>
              <a:t>Sheet </a:t>
            </a:r>
            <a:r>
              <a:rPr lang="en-IE" sz="1800" b="1" dirty="0" smtClean="0">
                <a:solidFill>
                  <a:srgbClr val="FF0000"/>
                </a:solidFill>
              </a:rPr>
              <a:t>is only applicable </a:t>
            </a:r>
            <a:r>
              <a:rPr lang="en-IE" sz="1800" b="1" dirty="0">
                <a:solidFill>
                  <a:srgbClr val="FF0000"/>
                </a:solidFill>
              </a:rPr>
              <a:t>to </a:t>
            </a:r>
            <a:r>
              <a:rPr lang="en-IE" sz="1800" b="1" dirty="0" smtClean="0">
                <a:solidFill>
                  <a:srgbClr val="FF0000"/>
                </a:solidFill>
              </a:rPr>
              <a:t>SORP compliant accrual accounts</a:t>
            </a:r>
            <a:endParaRPr lang="en-IE" sz="1800" b="1" dirty="0">
              <a:solidFill>
                <a:srgbClr val="FF0000"/>
              </a:solidFill>
            </a:endParaRPr>
          </a:p>
          <a:p>
            <a:pPr marL="0" indent="0">
              <a:buNone/>
            </a:pPr>
            <a:endParaRPr lang="en-IE" dirty="0" smtClean="0"/>
          </a:p>
        </p:txBody>
      </p:sp>
      <p:sp>
        <p:nvSpPr>
          <p:cNvPr id="4" name="Slide Number Placeholder 3"/>
          <p:cNvSpPr>
            <a:spLocks noGrp="1"/>
          </p:cNvSpPr>
          <p:nvPr>
            <p:ph type="sldNum" sz="quarter" idx="12"/>
          </p:nvPr>
        </p:nvSpPr>
        <p:spPr/>
        <p:txBody>
          <a:bodyPr/>
          <a:lstStyle/>
          <a:p>
            <a:fld id="{833CB35B-6196-4879-A832-1E6F3D45BAC8}" type="slidenum">
              <a:rPr lang="en-IE" smtClean="0"/>
              <a:t>41</a:t>
            </a:fld>
            <a:endParaRPr lang="en-IE" dirty="0"/>
          </a:p>
        </p:txBody>
      </p:sp>
    </p:spTree>
    <p:extLst>
      <p:ext uri="{BB962C8B-B14F-4D97-AF65-F5344CB8AC3E}">
        <p14:creationId xmlns:p14="http://schemas.microsoft.com/office/powerpoint/2010/main" val="22645751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945" y="0"/>
            <a:ext cx="8948057" cy="624114"/>
          </a:xfrm>
        </p:spPr>
        <p:txBody>
          <a:bodyPr>
            <a:noAutofit/>
          </a:bodyPr>
          <a:lstStyle/>
          <a:p>
            <a:r>
              <a:rPr lang="en-IE" sz="2800" b="1" dirty="0" smtClean="0">
                <a:solidFill>
                  <a:srgbClr val="FF0000"/>
                </a:solidFill>
                <a:latin typeface="+mn-lt"/>
              </a:rPr>
              <a:t>Future reporting for Parishes</a:t>
            </a:r>
            <a:endParaRPr lang="en-IE" sz="2800" b="1" dirty="0">
              <a:solidFill>
                <a:srgbClr val="FF0000"/>
              </a:solidFill>
              <a:latin typeface="+mn-lt"/>
            </a:endParaRPr>
          </a:p>
        </p:txBody>
      </p:sp>
      <p:sp>
        <p:nvSpPr>
          <p:cNvPr id="4" name="Slide Number Placeholder 3"/>
          <p:cNvSpPr>
            <a:spLocks noGrp="1"/>
          </p:cNvSpPr>
          <p:nvPr>
            <p:ph type="sldNum" sz="quarter" idx="12"/>
          </p:nvPr>
        </p:nvSpPr>
        <p:spPr/>
        <p:txBody>
          <a:bodyPr/>
          <a:lstStyle/>
          <a:p>
            <a:fld id="{833CB35B-6196-4879-A832-1E6F3D45BAC8}" type="slidenum">
              <a:rPr lang="en-IE" smtClean="0"/>
              <a:t>42</a:t>
            </a:fld>
            <a:endParaRPr lang="en-IE" dirty="0"/>
          </a:p>
        </p:txBody>
      </p:sp>
      <p:sp>
        <p:nvSpPr>
          <p:cNvPr id="8" name="Content Placeholder 7"/>
          <p:cNvSpPr>
            <a:spLocks noGrp="1"/>
          </p:cNvSpPr>
          <p:nvPr>
            <p:ph sz="quarter" idx="1"/>
          </p:nvPr>
        </p:nvSpPr>
        <p:spPr>
          <a:xfrm>
            <a:off x="323528" y="1447800"/>
            <a:ext cx="8363272" cy="4357464"/>
          </a:xfrm>
        </p:spPr>
        <p:txBody>
          <a:bodyPr>
            <a:normAutofit/>
          </a:bodyPr>
          <a:lstStyle/>
          <a:p>
            <a:r>
              <a:rPr lang="en-IE" dirty="0" smtClean="0"/>
              <a:t>From 2019 onwards it is expected that Parishes will file annual report with CRA which will include</a:t>
            </a:r>
          </a:p>
          <a:p>
            <a:pPr lvl="3"/>
            <a:r>
              <a:rPr lang="en-IE" sz="2400" dirty="0" smtClean="0"/>
              <a:t>Receipts and Payment accounts</a:t>
            </a:r>
          </a:p>
          <a:p>
            <a:pPr lvl="3"/>
            <a:r>
              <a:rPr lang="en-IE" sz="2400" dirty="0" smtClean="0"/>
              <a:t>Trustees report</a:t>
            </a:r>
            <a:endParaRPr lang="en-IE" sz="2400" dirty="0"/>
          </a:p>
          <a:p>
            <a:pPr lvl="3"/>
            <a:endParaRPr lang="en-IE" sz="2400" dirty="0" smtClean="0"/>
          </a:p>
          <a:p>
            <a:pPr lvl="3"/>
            <a:endParaRPr lang="en-IE" sz="2400" dirty="0" smtClean="0"/>
          </a:p>
          <a:p>
            <a:pPr marL="45720" indent="0" algn="ctr">
              <a:buNone/>
            </a:pPr>
            <a:r>
              <a:rPr lang="en-IE" sz="2800" b="1" dirty="0" smtClean="0">
                <a:solidFill>
                  <a:srgbClr val="FF0000"/>
                </a:solidFill>
              </a:rPr>
              <a:t>Parishes are encouraged to prepare now and move to example receipts &amp; payment accounts for the year beginning 2018</a:t>
            </a:r>
            <a:endParaRPr lang="en-IE" sz="2800" b="1" dirty="0">
              <a:solidFill>
                <a:srgbClr val="FF0000"/>
              </a:solidFill>
            </a:endParaRPr>
          </a:p>
          <a:p>
            <a:pPr lvl="3"/>
            <a:endParaRPr lang="en-IE" sz="2400" dirty="0" smtClean="0"/>
          </a:p>
        </p:txBody>
      </p:sp>
    </p:spTree>
    <p:extLst>
      <p:ext uri="{BB962C8B-B14F-4D97-AF65-F5344CB8AC3E}">
        <p14:creationId xmlns:p14="http://schemas.microsoft.com/office/powerpoint/2010/main" val="64306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16016" y="3789040"/>
            <a:ext cx="3888432" cy="2376264"/>
          </a:xfrm>
        </p:spPr>
        <p:txBody>
          <a:bodyPr>
            <a:normAutofit/>
          </a:bodyPr>
          <a:lstStyle/>
          <a:p>
            <a:pPr algn="ctr"/>
            <a:r>
              <a:rPr lang="en-IE" sz="3600" b="1" dirty="0" smtClean="0"/>
              <a:t>Thank you </a:t>
            </a:r>
            <a:br>
              <a:rPr lang="en-IE" sz="3600" b="1" dirty="0" smtClean="0"/>
            </a:br>
            <a:r>
              <a:rPr lang="en-IE" sz="3600" b="1" dirty="0" smtClean="0"/>
              <a:t>&amp; </a:t>
            </a:r>
            <a:br>
              <a:rPr lang="en-IE" sz="3600" b="1" dirty="0" smtClean="0"/>
            </a:br>
            <a:r>
              <a:rPr lang="en-IE" sz="3600" b="1" dirty="0" smtClean="0"/>
              <a:t>any questions</a:t>
            </a:r>
            <a:endParaRPr lang="en-IE" sz="3600" b="1" dirty="0"/>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43</a:t>
            </a:fld>
            <a:endParaRPr kumimoji="0" lang="en-US" dirty="0"/>
          </a:p>
        </p:txBody>
      </p:sp>
      <p:pic>
        <p:nvPicPr>
          <p:cNvPr id="2050" name="Picture 2" descr="Image result for images of accountants feeling happ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645891"/>
            <a:ext cx="4968552" cy="258162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Image result for images of work all don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9691" y="4454649"/>
            <a:ext cx="1872209" cy="161925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372200" y="1556792"/>
            <a:ext cx="2448272" cy="646331"/>
          </a:xfrm>
          <a:prstGeom prst="rect">
            <a:avLst/>
          </a:prstGeom>
          <a:noFill/>
        </p:spPr>
        <p:txBody>
          <a:bodyPr wrap="square" rtlCol="0">
            <a:spAutoFit/>
          </a:bodyPr>
          <a:lstStyle/>
          <a:p>
            <a:r>
              <a:rPr lang="en-IE" b="1" dirty="0" smtClean="0">
                <a:solidFill>
                  <a:srgbClr val="FF0000"/>
                </a:solidFill>
              </a:rPr>
              <a:t>Hopefully this will be child's play</a:t>
            </a:r>
            <a:endParaRPr lang="en-IE" b="1" dirty="0">
              <a:solidFill>
                <a:srgbClr val="FF0000"/>
              </a:solidFill>
            </a:endParaRPr>
          </a:p>
        </p:txBody>
      </p:sp>
    </p:spTree>
    <p:extLst>
      <p:ext uri="{BB962C8B-B14F-4D97-AF65-F5344CB8AC3E}">
        <p14:creationId xmlns:p14="http://schemas.microsoft.com/office/powerpoint/2010/main" val="3834320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 calcmode="lin" valueType="num">
                                      <p:cBhvr>
                                        <p:cTn id="7" dur="500" fill="hold"/>
                                        <p:tgtEl>
                                          <p:spTgt spid="2050"/>
                                        </p:tgtEl>
                                        <p:attrNameLst>
                                          <p:attrName>ppt_w</p:attrName>
                                        </p:attrNameLst>
                                      </p:cBhvr>
                                      <p:tavLst>
                                        <p:tav tm="0">
                                          <p:val>
                                            <p:fltVal val="0"/>
                                          </p:val>
                                        </p:tav>
                                        <p:tav tm="100000">
                                          <p:val>
                                            <p:strVal val="#ppt_w"/>
                                          </p:val>
                                        </p:tav>
                                      </p:tavLst>
                                    </p:anim>
                                    <p:anim calcmode="lin" valueType="num">
                                      <p:cBhvr>
                                        <p:cTn id="8" dur="500" fill="hold"/>
                                        <p:tgtEl>
                                          <p:spTgt spid="2050"/>
                                        </p:tgtEl>
                                        <p:attrNameLst>
                                          <p:attrName>ppt_h</p:attrName>
                                        </p:attrNameLst>
                                      </p:cBhvr>
                                      <p:tavLst>
                                        <p:tav tm="0">
                                          <p:val>
                                            <p:fltVal val="0"/>
                                          </p:val>
                                        </p:tav>
                                        <p:tav tm="100000">
                                          <p:val>
                                            <p:strVal val="#ppt_h"/>
                                          </p:val>
                                        </p:tav>
                                      </p:tavLst>
                                    </p:anim>
                                    <p:animEffect transition="in" filter="fade">
                                      <p:cBhvr>
                                        <p:cTn id="9" dur="500"/>
                                        <p:tgtEl>
                                          <p:spTgt spid="2050"/>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2052"/>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CIT presentation 21.6.17 (3)">
  <a:themeElements>
    <a:clrScheme name="Custom 7">
      <a:dk1>
        <a:sysClr val="windowText" lastClr="000000"/>
      </a:dk1>
      <a:lt1>
        <a:sysClr val="window" lastClr="FFFFFF"/>
      </a:lt1>
      <a:dk2>
        <a:srgbClr val="1F497D"/>
      </a:dk2>
      <a:lt2>
        <a:srgbClr val="EEECE1"/>
      </a:lt2>
      <a:accent1>
        <a:srgbClr val="4F81BD"/>
      </a:accent1>
      <a:accent2>
        <a:srgbClr val="FF0000"/>
      </a:accent2>
      <a:accent3>
        <a:srgbClr val="9BBB59"/>
      </a:accent3>
      <a:accent4>
        <a:srgbClr val="8064A2"/>
      </a:accent4>
      <a:accent5>
        <a:srgbClr val="4BACC6"/>
      </a:accent5>
      <a:accent6>
        <a:srgbClr val="F79646"/>
      </a:accent6>
      <a:hlink>
        <a:srgbClr val="0000FF"/>
      </a:hlink>
      <a:folHlink>
        <a:srgbClr val="800080"/>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CIT presentation 21.6.17 (3)</Template>
  <TotalTime>848</TotalTime>
  <Words>2490</Words>
  <Application>Microsoft Office PowerPoint</Application>
  <PresentationFormat>On-screen Show (4:3)</PresentationFormat>
  <Paragraphs>440</Paragraphs>
  <Slides>43</Slides>
  <Notes>33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43</vt:i4>
      </vt:variant>
    </vt:vector>
  </HeadingPairs>
  <TitlesOfParts>
    <vt:vector size="54" baseType="lpstr">
      <vt:lpstr>Arial</vt:lpstr>
      <vt:lpstr>Calibri</vt:lpstr>
      <vt:lpstr>Constantia</vt:lpstr>
      <vt:lpstr>Courier New</vt:lpstr>
      <vt:lpstr>Franklin Gothic Book</vt:lpstr>
      <vt:lpstr>Perpetua</vt:lpstr>
      <vt:lpstr>Times New Roman</vt:lpstr>
      <vt:lpstr>Wingdings</vt:lpstr>
      <vt:lpstr>Wingdings 2</vt:lpstr>
      <vt:lpstr>CIT presentation 21.6.17 (3)</vt:lpstr>
      <vt:lpstr>Flow</vt:lpstr>
      <vt:lpstr>PowerPoint Presentation</vt:lpstr>
      <vt:lpstr>Welcome to  “Preparing for Charities Reporting”</vt:lpstr>
      <vt:lpstr>PowerPoint Presentation</vt:lpstr>
      <vt:lpstr>Useful Terms before we start</vt:lpstr>
      <vt:lpstr> .</vt:lpstr>
      <vt:lpstr>  Our Mission  Regulate, in the public Interest  Ensure Charities comply with the law  Support best Practice in the Governance, management &amp; Administration of Charities</vt:lpstr>
      <vt:lpstr>Main Functions</vt:lpstr>
      <vt:lpstr>Concerns</vt:lpstr>
      <vt:lpstr>   Proportionate Infrastructure  </vt:lpstr>
      <vt:lpstr>Who is baking the Cake?</vt:lpstr>
      <vt:lpstr>Who is a charity trustee?</vt:lpstr>
      <vt:lpstr>Core Duties</vt:lpstr>
      <vt:lpstr>  Disclosure</vt:lpstr>
      <vt:lpstr>We are here to help Charity Trustees!</vt:lpstr>
      <vt:lpstr>Draft Charity (Accounting and Reporting) Regulations </vt:lpstr>
      <vt:lpstr>Role of annual accounts/reporting</vt:lpstr>
      <vt:lpstr>Background</vt:lpstr>
      <vt:lpstr>Regulations</vt:lpstr>
      <vt:lpstr>Accounts of larger charities</vt:lpstr>
      <vt:lpstr>Accounts of smaller charities</vt:lpstr>
      <vt:lpstr>Independent Examination </vt:lpstr>
      <vt:lpstr>Audit</vt:lpstr>
      <vt:lpstr>Annual Report</vt:lpstr>
      <vt:lpstr>Annual Report</vt:lpstr>
      <vt:lpstr>    Representative Church Body of the Church of Ireland  </vt:lpstr>
      <vt:lpstr>PowerPoint Presentation</vt:lpstr>
      <vt:lpstr>Representative Church Body of the Church of Ireland</vt:lpstr>
      <vt:lpstr>Representative Church Body of the Church of Ireland</vt:lpstr>
      <vt:lpstr>Representative Church Body of the Church of Ireland</vt:lpstr>
      <vt:lpstr>Representative Church Body of the Church of Ireland</vt:lpstr>
      <vt:lpstr>Representative Church Body of the Church of Ireland</vt:lpstr>
      <vt:lpstr>Representative Church Body of the Church of Ireland  </vt:lpstr>
      <vt:lpstr>Agenda</vt:lpstr>
      <vt:lpstr>Your Parish needs you</vt:lpstr>
      <vt:lpstr>RCB &amp; local supports</vt:lpstr>
      <vt:lpstr>RCB &amp; local supports (continued)</vt:lpstr>
      <vt:lpstr>Accounting for your Parish as a registered charity</vt:lpstr>
      <vt:lpstr>Receipts &amp; Payments and Accrual Accounts</vt:lpstr>
      <vt:lpstr>Restricted and Unrestricted Funds</vt:lpstr>
      <vt:lpstr>Parish Bank Accounts</vt:lpstr>
      <vt:lpstr>Statement of Assets &amp; Liabilities and Balance Sheet</vt:lpstr>
      <vt:lpstr>Future reporting for Parishes</vt:lpstr>
      <vt:lpstr>Thank you  &amp;  any questions</vt:lpstr>
    </vt:vector>
  </TitlesOfParts>
  <Company>Hewlett-Packard Company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Representative Church Body of the Church of Ireland</dc:title>
  <dc:creator>Kate Williams</dc:creator>
  <cp:lastModifiedBy>Charlotte Howard</cp:lastModifiedBy>
  <cp:revision>67</cp:revision>
  <cp:lastPrinted>2017-09-21T07:38:59Z</cp:lastPrinted>
  <dcterms:created xsi:type="dcterms:W3CDTF">2017-09-14T12:38:03Z</dcterms:created>
  <dcterms:modified xsi:type="dcterms:W3CDTF">2017-10-24T15:21:16Z</dcterms:modified>
</cp:coreProperties>
</file>