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2"/>
  </p:notesMasterIdLst>
  <p:sldIdLst>
    <p:sldId id="256" r:id="rId2"/>
    <p:sldId id="277" r:id="rId3"/>
    <p:sldId id="280" r:id="rId4"/>
    <p:sldId id="278" r:id="rId5"/>
    <p:sldId id="281" r:id="rId6"/>
    <p:sldId id="282" r:id="rId7"/>
    <p:sldId id="283" r:id="rId8"/>
    <p:sldId id="285" r:id="rId9"/>
    <p:sldId id="286" r:id="rId10"/>
    <p:sldId id="28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dget Harrison" initials="BH" lastIdx="1" clrIdx="0">
    <p:extLst>
      <p:ext uri="{19B8F6BF-5375-455C-9EA6-DF929625EA0E}">
        <p15:presenceInfo xmlns:p15="http://schemas.microsoft.com/office/powerpoint/2012/main" userId="Bridget Harri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20" autoAdjust="0"/>
  </p:normalViewPr>
  <p:slideViewPr>
    <p:cSldViewPr snapToGrid="0">
      <p:cViewPr varScale="1">
        <p:scale>
          <a:sx n="92" d="100"/>
          <a:sy n="92" d="100"/>
        </p:scale>
        <p:origin x="49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5E7E7-967C-4D59-A538-905AEED75CC2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8F6C9-0468-47F1-9C43-856C1A8A298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641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9029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F6C9-0468-47F1-9C43-856C1A8A2984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6689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5048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682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326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667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7652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23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18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7306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3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327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970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0183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0305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6541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3245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214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683C-058C-4CD8-98F9-10EE5A3D06BC}" type="datetimeFigureOut">
              <a:rPr lang="en-IE" smtClean="0"/>
              <a:t>28/09/2023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DEB15A-DBC2-4549-A60C-0F3DB0A63F4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234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CC6B2C-E0FE-4CDF-B053-85E2F50F0E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5538" y="1971525"/>
            <a:ext cx="3564918" cy="3601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F1334A-12E0-4269-BDBF-B369BF081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0154" y="3023118"/>
            <a:ext cx="5831634" cy="1027718"/>
          </a:xfrm>
        </p:spPr>
        <p:txBody>
          <a:bodyPr/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IE" sz="2800" dirty="0">
                <a:effectLst/>
                <a:latin typeface="Minion Pro Capt" panose="02040503050201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 of I DIOCESAN TRUSTEES &amp; CHARITY GOVERNANCE 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22DB53E1-91AD-4E7D-A51D-0C342D181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154" y="4050834"/>
            <a:ext cx="6782744" cy="1645427"/>
          </a:xfrm>
        </p:spPr>
        <p:txBody>
          <a:bodyPr>
            <a:normAutofit/>
          </a:bodyPr>
          <a:lstStyle/>
          <a:p>
            <a:pPr algn="l"/>
            <a:r>
              <a:rPr lang="en-IE" sz="18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Janet Maxwell – Head of Synod Services &amp; Communications</a:t>
            </a:r>
            <a:endParaRPr lang="en-IE" sz="18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l"/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62525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F8AB-636F-4523-9F3F-F0A846AC4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694"/>
          </a:xfrm>
        </p:spPr>
        <p:txBody>
          <a:bodyPr>
            <a:normAutofit fontScale="90000"/>
          </a:bodyPr>
          <a:lstStyle/>
          <a:p>
            <a:pPr algn="ctr"/>
            <a:r>
              <a:rPr lang="en-IE" sz="31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Good governance, integrity and Christian witness</a:t>
            </a:r>
            <a:br>
              <a:rPr lang="en-I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FE1C5-AE57-43C6-9927-BA952A4D8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3609"/>
            <a:ext cx="8596668" cy="4697754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What’s happened in the world of charities?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Charities legislation UK &amp; Ireland - modernised in the last 20 years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Two</a:t>
            </a: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Regulators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Charity Commission for Northern Ireland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Charities Regulatory Authority (Republic of Ireland)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Register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</a:t>
            </a: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r</a:t>
            </a: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eporting system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3249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28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From a Church of Ireland perspective</a:t>
            </a:r>
            <a:endParaRPr lang="en-IE" sz="2900" dirty="0">
              <a:latin typeface="Minion Pro Capt" panose="02040503050201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A90A38-D672-46EC-B58D-7E30D8687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5039"/>
            <a:ext cx="8596668" cy="4616323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Vocabulary</a:t>
            </a: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</a:t>
            </a:r>
            <a:r>
              <a:rPr lang="en-IE" sz="20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Trustees</a:t>
            </a: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Who are trustees?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Members of Select Vestries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Members of Diocesan Councils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Members of the Representative Church Body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General Vestries, Diocesan Synods, General Synods are like stakeholders, or shareholders. They can vote on policy, but they aren’t responsible for holding the assets or for day-to-day management decisions.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E" sz="20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3356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28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From a Church of Ireland perspective</a:t>
            </a:r>
            <a:endParaRPr lang="en-IE" sz="2900" dirty="0">
              <a:latin typeface="Minion Pro Capt" panose="02040503050201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A90A38-D672-46EC-B58D-7E30D8687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5039"/>
            <a:ext cx="8596668" cy="4616323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What else is new?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b="1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Nothing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New vocabulary, same old responsibilities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New format, same old rules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Most Select Vestries, Dioceses and the RB are already compliant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Structure – 1871 - Strong governance and integrity are a good starting point for Christian witness.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5914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28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From a Church of Ireland perspective</a:t>
            </a:r>
            <a:endParaRPr lang="en-IE" sz="2900" dirty="0">
              <a:latin typeface="Minion Pro Capt" panose="02040503050201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A90A38-D672-46EC-B58D-7E30D8687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5039"/>
            <a:ext cx="8596668" cy="4616323"/>
          </a:xfrm>
        </p:spPr>
        <p:txBody>
          <a:bodyPr/>
          <a:lstStyle/>
          <a:p>
            <a:pPr marL="0" indent="0">
              <a:buNone/>
            </a:pPr>
            <a:r>
              <a:rPr lang="en-IE" sz="20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Charitable purpose</a:t>
            </a:r>
          </a:p>
          <a:p>
            <a:pPr marL="0" indent="0"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The advancement of the Christian religion</a:t>
            </a:r>
          </a:p>
          <a:p>
            <a:pPr marL="0" indent="0"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r>
              <a:rPr lang="en-IE" sz="20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Charitable objects</a:t>
            </a:r>
          </a:p>
          <a:p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The provision and support of public worship</a:t>
            </a:r>
          </a:p>
          <a:p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The provision and support of pastoral ministry</a:t>
            </a:r>
          </a:p>
          <a:p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Proper care of cultural heritage and records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7308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28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RI - Governance Code</a:t>
            </a:r>
            <a:endParaRPr lang="en-IE" sz="2900" dirty="0">
              <a:latin typeface="Minion Pro Capt" panose="02040503050201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A90A38-D672-46EC-B58D-7E30D8687C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655" y="1379349"/>
            <a:ext cx="8306028" cy="6029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In the Republic of Ireland, the Charities regulator further clarified trustee responsibilities by producing a Governance Code,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3650B02-1B5A-4C83-AD57-AB4D98CD50DE}"/>
              </a:ext>
            </a:extLst>
          </p:cNvPr>
          <p:cNvSpPr txBox="1">
            <a:spLocks/>
          </p:cNvSpPr>
          <p:nvPr/>
        </p:nvSpPr>
        <p:spPr>
          <a:xfrm>
            <a:off x="887655" y="5915891"/>
            <a:ext cx="8596667" cy="665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While articulated differently in Northern Ireland, the same principles apply.</a:t>
            </a:r>
          </a:p>
          <a:p>
            <a:pPr marL="0" indent="0">
              <a:buFont typeface="Wingdings 3" charset="2"/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Addressing these requirements helps trustees know they are compliant.</a:t>
            </a:r>
          </a:p>
        </p:txBody>
      </p:sp>
      <p:pic>
        <p:nvPicPr>
          <p:cNvPr id="8" name="Picture 7" descr="1. Advancing the charitable purpose&#10;2. Behaving with integrity&#10;3. Leading people&#10;4. Exercising control&#10;5. Working effectively&#10;6. Being accountable and transparent&#10;">
            <a:extLst>
              <a:ext uri="{FF2B5EF4-FFF2-40B4-BE49-F238E27FC236}">
                <a16:creationId xmlns:a16="http://schemas.microsoft.com/office/drawing/2014/main" id="{62926261-0434-4D9C-A7BC-C3610BE8B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58" y="2140375"/>
            <a:ext cx="5066621" cy="361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85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D81E04-77D2-43CF-8240-3D8657B9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sz="2800" dirty="0">
                <a:effectLst/>
                <a:latin typeface="Minion Pro Capt" panose="02040503050201020203" pitchFamily="18" charset="0"/>
                <a:ea typeface="Ebrima" panose="02000000000000000000" pitchFamily="2" charset="0"/>
                <a:cs typeface="Ebrima" panose="02000000000000000000" pitchFamily="2" charset="0"/>
              </a:rPr>
              <a:t>Timeline</a:t>
            </a:r>
            <a:endParaRPr lang="en-IE" sz="2900" dirty="0">
              <a:latin typeface="Minion Pro Capt" panose="02040503050201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A90A38-D672-46EC-B58D-7E30D8687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6884" y="1270000"/>
            <a:ext cx="9452758" cy="497839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Annual process led by Diocesan Secretaries</a:t>
            </a:r>
          </a:p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guiding and advising select vestries</a:t>
            </a:r>
          </a:p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- acting as the officer of the diocese responsible for implementing compliance</a:t>
            </a:r>
          </a:p>
          <a:p>
            <a:pPr algn="just"/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Annual report accounting and activity +(RI -on governance compliance), </a:t>
            </a:r>
          </a:p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Date - 31 October every year (for charities with Y/E 31 December)</a:t>
            </a:r>
          </a:p>
          <a:p>
            <a:pPr algn="just"/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Viewable on Regulator’s website</a:t>
            </a:r>
          </a:p>
          <a:p>
            <a:pPr marL="0" indent="0" algn="just"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 algn="just">
              <a:buNone/>
            </a:pPr>
            <a:r>
              <a:rPr lang="en-IE" sz="20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Republic of Ireland</a:t>
            </a:r>
          </a:p>
          <a:p>
            <a:pPr marL="0" indent="0" algn="just"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Last stage of parish registration will commence autumn 2021.</a:t>
            </a:r>
          </a:p>
          <a:p>
            <a:pPr marL="0" indent="0"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r>
              <a:rPr lang="en-IE" sz="20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Northern Ireland</a:t>
            </a:r>
          </a:p>
          <a:p>
            <a:pPr marL="0" indent="0" algn="just">
              <a:buNone/>
            </a:pPr>
            <a:r>
              <a:rPr lang="en-IE" sz="2000" dirty="0"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Connor and Down &amp; Dromore</a:t>
            </a: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dioceses are registered. </a:t>
            </a:r>
          </a:p>
          <a:p>
            <a:pPr marL="0" indent="0" algn="just">
              <a:buNone/>
            </a:pPr>
            <a:r>
              <a:rPr lang="en-IE" sz="20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No cross-border entities registered.</a:t>
            </a:r>
            <a:endParaRPr lang="en-IE" sz="2000" dirty="0"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marL="0" indent="0">
              <a:buNone/>
            </a:pPr>
            <a:endParaRPr lang="en-IE" sz="2000" dirty="0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17135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Suggested Annual Approach to Charities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Election of Diocesan Council according to diocesan regulations</a:t>
            </a:r>
          </a:p>
          <a:p>
            <a:r>
              <a:rPr lang="en-IE" dirty="0"/>
              <a:t>Diocesan Council – meets, elect key positions (role descriptions), adopt governance policies by resolution and Safeguarding policies + diocesan panel.</a:t>
            </a:r>
          </a:p>
          <a:p>
            <a:r>
              <a:rPr lang="en-IE" dirty="0"/>
              <a:t>Induction training – what are the responsibilities of a charity trustee.</a:t>
            </a:r>
          </a:p>
          <a:p>
            <a:r>
              <a:rPr lang="en-IE" dirty="0"/>
              <a:t>Tasks - budget and strategic plan, insurance, managing people</a:t>
            </a:r>
          </a:p>
          <a:p>
            <a:r>
              <a:rPr lang="en-IE" dirty="0"/>
              <a:t>Risk register.</a:t>
            </a:r>
          </a:p>
          <a:p>
            <a:r>
              <a:rPr lang="en-IE" dirty="0"/>
              <a:t>Safeguarding – with safety statement and risk review (RI)</a:t>
            </a:r>
          </a:p>
          <a:p>
            <a:r>
              <a:rPr lang="en-IE" dirty="0"/>
              <a:t>PARISH RESOURCES on website – further detail on agendas, minutes, managing parish finances, also applies to dioceses etc.</a:t>
            </a:r>
          </a:p>
        </p:txBody>
      </p:sp>
    </p:spTree>
    <p:extLst>
      <p:ext uri="{BB962C8B-B14F-4D97-AF65-F5344CB8AC3E}">
        <p14:creationId xmlns:p14="http://schemas.microsoft.com/office/powerpoint/2010/main" val="2695381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2A63-8850-FE00-6BA4-8733E31F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additional FAQs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A5E6D-6021-7C34-3802-7FB6C3ECC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IS THE RELATIONSHIP BETWEEN TRUSTEES &amp; PROFESSIONAL STAFF?</a:t>
            </a:r>
          </a:p>
          <a:p>
            <a:r>
              <a:rPr lang="en-GB" dirty="0"/>
              <a:t>Trustees are ultimately responsible for governance.</a:t>
            </a:r>
          </a:p>
          <a:p>
            <a:r>
              <a:rPr lang="en-GB" dirty="0"/>
              <a:t>Diocesan Councils delegate authority for implementation of aspects of governance to employed officers.</a:t>
            </a:r>
          </a:p>
          <a:p>
            <a:r>
              <a:rPr lang="en-GB" dirty="0"/>
              <a:t>Diocesan Councils set the vision, objectives and strategy to which officers will work.</a:t>
            </a:r>
          </a:p>
          <a:p>
            <a:r>
              <a:rPr lang="en-GB" dirty="0"/>
              <a:t>Trustees should always be engaged with risk review processes and should receive regular reports in respect of any high-risk items identified.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QUESTION TIME</a:t>
            </a:r>
          </a:p>
          <a:p>
            <a:endParaRPr lang="en-GB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0398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Logo, icon&#10;&#10;Description automatically generated">
            <a:extLst>
              <a:ext uri="{FF2B5EF4-FFF2-40B4-BE49-F238E27FC236}">
                <a16:creationId xmlns:a16="http://schemas.microsoft.com/office/drawing/2014/main" id="{9B98142D-6177-490E-88F2-152D5ADFA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857" y="1616528"/>
            <a:ext cx="3592286" cy="3624943"/>
          </a:xfrm>
        </p:spPr>
      </p:pic>
    </p:spTree>
    <p:extLst>
      <p:ext uri="{BB962C8B-B14F-4D97-AF65-F5344CB8AC3E}">
        <p14:creationId xmlns:p14="http://schemas.microsoft.com/office/powerpoint/2010/main" val="38342621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1624</TotalTime>
  <Words>519</Words>
  <Application>Microsoft Office PowerPoint</Application>
  <PresentationFormat>Widescreen</PresentationFormat>
  <Paragraphs>70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Ebrima</vt:lpstr>
      <vt:lpstr>Minion Pro Capt</vt:lpstr>
      <vt:lpstr>Symbol</vt:lpstr>
      <vt:lpstr>Trebuchet MS</vt:lpstr>
      <vt:lpstr>Wingdings 3</vt:lpstr>
      <vt:lpstr>Facet</vt:lpstr>
      <vt:lpstr>THE C of I DIOCESAN TRUSTEES &amp; CHARITY GOVERNANCE </vt:lpstr>
      <vt:lpstr>Good governance, integrity and Christian witness </vt:lpstr>
      <vt:lpstr>From a Church of Ireland perspective</vt:lpstr>
      <vt:lpstr>From a Church of Ireland perspective</vt:lpstr>
      <vt:lpstr>From a Church of Ireland perspective</vt:lpstr>
      <vt:lpstr>RI - Governance Code</vt:lpstr>
      <vt:lpstr>Timeline</vt:lpstr>
      <vt:lpstr>Suggested Annual Approach to Charities Governance</vt:lpstr>
      <vt:lpstr>Some additional FAQs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Bridget Harrison</dc:creator>
  <cp:lastModifiedBy>Janet Maxwell</cp:lastModifiedBy>
  <cp:revision>39</cp:revision>
  <dcterms:created xsi:type="dcterms:W3CDTF">2021-07-15T13:29:37Z</dcterms:created>
  <dcterms:modified xsi:type="dcterms:W3CDTF">2023-09-28T09:49:53Z</dcterms:modified>
</cp:coreProperties>
</file>