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9"/>
  </p:notesMasterIdLst>
  <p:sldIdLst>
    <p:sldId id="256" r:id="rId2"/>
    <p:sldId id="277" r:id="rId3"/>
    <p:sldId id="280" r:id="rId4"/>
    <p:sldId id="278" r:id="rId5"/>
    <p:sldId id="281" r:id="rId6"/>
    <p:sldId id="282" r:id="rId7"/>
    <p:sldId id="283" r:id="rId8"/>
    <p:sldId id="285" r:id="rId9"/>
    <p:sldId id="287" r:id="rId10"/>
    <p:sldId id="288" r:id="rId11"/>
    <p:sldId id="289" r:id="rId12"/>
    <p:sldId id="291" r:id="rId13"/>
    <p:sldId id="292" r:id="rId14"/>
    <p:sldId id="293" r:id="rId15"/>
    <p:sldId id="290" r:id="rId16"/>
    <p:sldId id="294" r:id="rId17"/>
    <p:sldId id="27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dget Harrison" initials="BH" lastIdx="1" clrIdx="0">
    <p:extLst>
      <p:ext uri="{19B8F6BF-5375-455C-9EA6-DF929625EA0E}">
        <p15:presenceInfo xmlns:p15="http://schemas.microsoft.com/office/powerpoint/2012/main" userId="Bridget Harri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20" autoAdjust="0"/>
  </p:normalViewPr>
  <p:slideViewPr>
    <p:cSldViewPr snapToGrid="0">
      <p:cViewPr varScale="1">
        <p:scale>
          <a:sx n="89" d="100"/>
          <a:sy n="89" d="100"/>
        </p:scale>
        <p:origin x="618" y="84"/>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1" d="100"/>
          <a:sy n="91" d="100"/>
        </p:scale>
        <p:origin x="375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F5E7E7-967C-4D59-A538-905AEED75CC2}" type="datetimeFigureOut">
              <a:rPr lang="en-IE" smtClean="0"/>
              <a:t>29/04/2025</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8F6C9-0468-47F1-9C43-856C1A8A2984}" type="slidenum">
              <a:rPr lang="en-IE" smtClean="0"/>
              <a:t>‹#›</a:t>
            </a:fld>
            <a:endParaRPr lang="en-IE"/>
          </a:p>
        </p:txBody>
      </p:sp>
    </p:spTree>
    <p:extLst>
      <p:ext uri="{BB962C8B-B14F-4D97-AF65-F5344CB8AC3E}">
        <p14:creationId xmlns:p14="http://schemas.microsoft.com/office/powerpoint/2010/main" val="2979641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DD8F6C9-0468-47F1-9C43-856C1A8A2984}" type="slidenum">
              <a:rPr lang="en-IE" smtClean="0"/>
              <a:t>1</a:t>
            </a:fld>
            <a:endParaRPr lang="en-IE"/>
          </a:p>
        </p:txBody>
      </p:sp>
    </p:spTree>
    <p:extLst>
      <p:ext uri="{BB962C8B-B14F-4D97-AF65-F5344CB8AC3E}">
        <p14:creationId xmlns:p14="http://schemas.microsoft.com/office/powerpoint/2010/main" val="111902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3DD8F6C9-0468-47F1-9C43-856C1A8A2984}" type="slidenum">
              <a:rPr lang="en-IE" smtClean="0"/>
              <a:t>10</a:t>
            </a:fld>
            <a:endParaRPr lang="en-IE"/>
          </a:p>
        </p:txBody>
      </p:sp>
    </p:spTree>
    <p:extLst>
      <p:ext uri="{BB962C8B-B14F-4D97-AF65-F5344CB8AC3E}">
        <p14:creationId xmlns:p14="http://schemas.microsoft.com/office/powerpoint/2010/main" val="2550848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3615048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2956824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2933269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F79683C-058C-4CD8-98F9-10EE5A3D06BC}" type="datetimeFigureOut">
              <a:rPr lang="en-IE" smtClean="0"/>
              <a:t>29/04/2025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2516677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F79683C-058C-4CD8-98F9-10EE5A3D06BC}" type="datetimeFigureOut">
              <a:rPr lang="en-IE" smtClean="0"/>
              <a:t>29/04/2025</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1927652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F79683C-058C-4CD8-98F9-10EE5A3D06BC}" type="datetimeFigureOut">
              <a:rPr lang="en-IE" smtClean="0"/>
              <a:t>29/04/2025</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349923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79683C-058C-4CD8-98F9-10EE5A3D06BC}" type="datetimeFigureOut">
              <a:rPr lang="en-IE" smtClean="0"/>
              <a:t>29/04/2025</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531897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F79683C-058C-4CD8-98F9-10EE5A3D06BC}" type="datetimeFigureOut">
              <a:rPr lang="en-IE" smtClean="0"/>
              <a:t>29/04/2025</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187306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73DEB15A-DBC2-4549-A60C-0F3DB0A63F4D}" type="slidenum">
              <a:rPr lang="en-IE" smtClean="0"/>
              <a:t>‹#›</a:t>
            </a:fld>
            <a:endParaRPr lang="en-IE"/>
          </a:p>
        </p:txBody>
      </p:sp>
      <p:sp>
        <p:nvSpPr>
          <p:cNvPr id="5" name="Date Placeholder 4"/>
          <p:cNvSpPr>
            <a:spLocks noGrp="1"/>
          </p:cNvSpPr>
          <p:nvPr>
            <p:ph type="dt" sz="half" idx="10"/>
          </p:nvPr>
        </p:nvSpPr>
        <p:spPr/>
        <p:txBody>
          <a:bodyPr/>
          <a:lstStyle/>
          <a:p>
            <a:fld id="{5F79683C-058C-4CD8-98F9-10EE5A3D06BC}" type="datetimeFigureOut">
              <a:rPr lang="en-IE" smtClean="0"/>
              <a:t>29/04/2025</a:t>
            </a:fld>
            <a:endParaRPr lang="en-IE"/>
          </a:p>
        </p:txBody>
      </p:sp>
    </p:spTree>
    <p:extLst>
      <p:ext uri="{BB962C8B-B14F-4D97-AF65-F5344CB8AC3E}">
        <p14:creationId xmlns:p14="http://schemas.microsoft.com/office/powerpoint/2010/main" val="184231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413327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0970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2520183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003051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16965412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38832457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F79683C-058C-4CD8-98F9-10EE5A3D06BC}" type="datetimeFigureOut">
              <a:rPr lang="en-IE" smtClean="0"/>
              <a:t>29/04/2025</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73DEB15A-DBC2-4549-A60C-0F3DB0A63F4D}" type="slidenum">
              <a:rPr lang="en-IE" smtClean="0"/>
              <a:t>‹#›</a:t>
            </a:fld>
            <a:endParaRPr lang="en-IE"/>
          </a:p>
        </p:txBody>
      </p:sp>
    </p:spTree>
    <p:extLst>
      <p:ext uri="{BB962C8B-B14F-4D97-AF65-F5344CB8AC3E}">
        <p14:creationId xmlns:p14="http://schemas.microsoft.com/office/powerpoint/2010/main" val="314214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F79683C-058C-4CD8-98F9-10EE5A3D06BC}" type="datetimeFigureOut">
              <a:rPr lang="en-IE" smtClean="0"/>
              <a:t>29/04/2025</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3DEB15A-DBC2-4549-A60C-0F3DB0A63F4D}" type="slidenum">
              <a:rPr lang="en-IE" smtClean="0"/>
              <a:t>‹#›</a:t>
            </a:fld>
            <a:endParaRPr lang="en-IE"/>
          </a:p>
        </p:txBody>
      </p:sp>
    </p:spTree>
    <p:extLst>
      <p:ext uri="{BB962C8B-B14F-4D97-AF65-F5344CB8AC3E}">
        <p14:creationId xmlns:p14="http://schemas.microsoft.com/office/powerpoint/2010/main" val="385234118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churchofireland.org/parish-resource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7CC6B2C-E0FE-4CDF-B053-85E2F50F0E2F}"/>
              </a:ext>
            </a:extLst>
          </p:cNvPr>
          <p:cNvPicPr>
            <a:picLocks noChangeAspect="1"/>
          </p:cNvPicPr>
          <p:nvPr/>
        </p:nvPicPr>
        <p:blipFill>
          <a:blip r:embed="rId3">
            <a:alphaModFix/>
          </a:blip>
          <a:stretch>
            <a:fillRect/>
          </a:stretch>
        </p:blipFill>
        <p:spPr>
          <a:xfrm>
            <a:off x="1135538" y="1971525"/>
            <a:ext cx="3564918" cy="3601233"/>
          </a:xfrm>
          <a:prstGeom prst="rect">
            <a:avLst/>
          </a:prstGeom>
        </p:spPr>
      </p:pic>
      <p:sp>
        <p:nvSpPr>
          <p:cNvPr id="2" name="Title 1">
            <a:extLst>
              <a:ext uri="{FF2B5EF4-FFF2-40B4-BE49-F238E27FC236}">
                <a16:creationId xmlns:a16="http://schemas.microsoft.com/office/drawing/2014/main" id="{70F1334A-12E0-4269-BDBF-B369BF081AEF}"/>
              </a:ext>
            </a:extLst>
          </p:cNvPr>
          <p:cNvSpPr>
            <a:spLocks noGrp="1"/>
          </p:cNvSpPr>
          <p:nvPr>
            <p:ph type="ctrTitle"/>
          </p:nvPr>
        </p:nvSpPr>
        <p:spPr>
          <a:xfrm>
            <a:off x="4040154" y="3023118"/>
            <a:ext cx="5831634" cy="1027718"/>
          </a:xfrm>
        </p:spPr>
        <p:txBody>
          <a:bodyPr/>
          <a:lstStyle/>
          <a:p>
            <a:pPr algn="l">
              <a:lnSpc>
                <a:spcPct val="107000"/>
              </a:lnSpc>
              <a:spcAft>
                <a:spcPts val="800"/>
              </a:spcAft>
            </a:pPr>
            <a:r>
              <a:rPr lang="en-IE" sz="2800" dirty="0">
                <a:effectLst/>
                <a:latin typeface="Minion Pro Capt" panose="02040503050201020203" pitchFamily="18" charset="0"/>
                <a:ea typeface="Calibri" panose="020F0502020204030204" pitchFamily="34" charset="0"/>
                <a:cs typeface="Times New Roman" panose="02020603050405020304" pitchFamily="18" charset="0"/>
              </a:rPr>
              <a:t>THE C of I PARISH TRUSTEES &amp; CHARITY GOVERNANCE </a:t>
            </a:r>
          </a:p>
        </p:txBody>
      </p:sp>
      <p:sp>
        <p:nvSpPr>
          <p:cNvPr id="8" name="Subtitle 7">
            <a:extLst>
              <a:ext uri="{FF2B5EF4-FFF2-40B4-BE49-F238E27FC236}">
                <a16:creationId xmlns:a16="http://schemas.microsoft.com/office/drawing/2014/main" id="{22DB53E1-91AD-4E7D-A51D-0C342D181168}"/>
              </a:ext>
            </a:extLst>
          </p:cNvPr>
          <p:cNvSpPr>
            <a:spLocks noGrp="1"/>
          </p:cNvSpPr>
          <p:nvPr>
            <p:ph type="subTitle" idx="1"/>
          </p:nvPr>
        </p:nvSpPr>
        <p:spPr>
          <a:xfrm>
            <a:off x="4040154" y="4050834"/>
            <a:ext cx="6782744" cy="1645427"/>
          </a:xfrm>
        </p:spPr>
        <p:txBody>
          <a:bodyPr>
            <a:normAutofit/>
          </a:bodyPr>
          <a:lstStyle/>
          <a:p>
            <a:pPr algn="l"/>
            <a:r>
              <a:rPr lang="en-IE" sz="1800" b="1" dirty="0">
                <a:effectLst/>
                <a:latin typeface="Ebrima" panose="02000000000000000000" pitchFamily="2" charset="0"/>
                <a:ea typeface="Ebrima" panose="02000000000000000000" pitchFamily="2" charset="0"/>
                <a:cs typeface="Ebrima" panose="02000000000000000000" pitchFamily="2" charset="0"/>
              </a:rPr>
              <a:t>Janet Maxwell – Head of Synod Services &amp; Communications</a:t>
            </a:r>
            <a:endParaRPr lang="en-IE" sz="1800" dirty="0">
              <a:effectLst/>
              <a:latin typeface="Ebrima" panose="02000000000000000000" pitchFamily="2" charset="0"/>
              <a:ea typeface="Ebrima" panose="02000000000000000000" pitchFamily="2" charset="0"/>
              <a:cs typeface="Ebrima" panose="02000000000000000000" pitchFamily="2" charset="0"/>
            </a:endParaRPr>
          </a:p>
          <a:p>
            <a:pPr algn="l"/>
            <a:endParaRPr lang="en-IE" dirty="0"/>
          </a:p>
        </p:txBody>
      </p:sp>
    </p:spTree>
    <p:extLst>
      <p:ext uri="{BB962C8B-B14F-4D97-AF65-F5344CB8AC3E}">
        <p14:creationId xmlns:p14="http://schemas.microsoft.com/office/powerpoint/2010/main" val="3625255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5F8AB-636F-4523-9F3F-F0A846AC44F5}"/>
              </a:ext>
            </a:extLst>
          </p:cNvPr>
          <p:cNvSpPr>
            <a:spLocks noGrp="1"/>
          </p:cNvSpPr>
          <p:nvPr>
            <p:ph type="title"/>
          </p:nvPr>
        </p:nvSpPr>
        <p:spPr>
          <a:xfrm>
            <a:off x="677334" y="609600"/>
            <a:ext cx="8596668" cy="668694"/>
          </a:xfrm>
        </p:spPr>
        <p:txBody>
          <a:bodyPr>
            <a:normAutofit fontScale="90000"/>
          </a:bodyPr>
          <a:lstStyle/>
          <a:p>
            <a:pPr algn="ctr"/>
            <a:r>
              <a:rPr lang="en-IE" sz="3100" dirty="0">
                <a:effectLst/>
                <a:latin typeface="Minion Pro Capt" panose="02040503050201020203" pitchFamily="18" charset="0"/>
                <a:ea typeface="Ebrima" panose="02000000000000000000" pitchFamily="2" charset="0"/>
                <a:cs typeface="Ebrima" panose="02000000000000000000" pitchFamily="2" charset="0"/>
              </a:rPr>
              <a:t>Good governance, integrity and Christian witness</a:t>
            </a:r>
            <a:br>
              <a:rPr lang="en-IE" sz="1800" dirty="0">
                <a:effectLst/>
                <a:latin typeface="Calibri" panose="020F0502020204030204" pitchFamily="34" charset="0"/>
                <a:ea typeface="Calibri" panose="020F0502020204030204" pitchFamily="34" charset="0"/>
                <a:cs typeface="Times New Roman" panose="02020603050405020304" pitchFamily="18" charset="0"/>
              </a:rPr>
            </a:br>
            <a:endParaRPr lang="en-IE" dirty="0"/>
          </a:p>
        </p:txBody>
      </p:sp>
      <p:sp>
        <p:nvSpPr>
          <p:cNvPr id="3" name="Content Placeholder 2">
            <a:extLst>
              <a:ext uri="{FF2B5EF4-FFF2-40B4-BE49-F238E27FC236}">
                <a16:creationId xmlns:a16="http://schemas.microsoft.com/office/drawing/2014/main" id="{318FE1C5-AE57-43C6-9927-BA952A4D8E7E}"/>
              </a:ext>
            </a:extLst>
          </p:cNvPr>
          <p:cNvSpPr>
            <a:spLocks noGrp="1"/>
          </p:cNvSpPr>
          <p:nvPr>
            <p:ph idx="1"/>
          </p:nvPr>
        </p:nvSpPr>
        <p:spPr>
          <a:xfrm>
            <a:off x="677334" y="1343609"/>
            <a:ext cx="8596668" cy="4697754"/>
          </a:xfrm>
        </p:spPr>
        <p:txBody>
          <a:bodyPr>
            <a:normAutofit/>
          </a:bodyPr>
          <a:lstStyle/>
          <a:p>
            <a:pPr marL="0" indent="0">
              <a:lnSpc>
                <a:spcPct val="107000"/>
              </a:lnSpc>
              <a:spcAft>
                <a:spcPts val="800"/>
              </a:spcAft>
              <a:buNone/>
            </a:pPr>
            <a:r>
              <a:rPr lang="en-IE" sz="2000" b="1" dirty="0">
                <a:effectLst/>
                <a:latin typeface="Ebrima" panose="02000000000000000000" pitchFamily="2" charset="0"/>
                <a:ea typeface="Ebrima" panose="02000000000000000000" pitchFamily="2" charset="0"/>
                <a:cs typeface="Ebrima" panose="02000000000000000000" pitchFamily="2" charset="0"/>
              </a:rPr>
              <a:t>What’s happened in the world of charities?</a:t>
            </a:r>
          </a:p>
          <a:p>
            <a:pPr marL="0" indent="0">
              <a:lnSpc>
                <a:spcPct val="107000"/>
              </a:lnSpc>
              <a:spcAft>
                <a:spcPts val="800"/>
              </a:spcAft>
              <a:buNone/>
            </a:pPr>
            <a:r>
              <a:rPr lang="en-IE" sz="2000" dirty="0">
                <a:effectLst/>
                <a:latin typeface="Ebrima" panose="02000000000000000000" pitchFamily="2" charset="0"/>
                <a:ea typeface="Ebrima" panose="02000000000000000000" pitchFamily="2" charset="0"/>
                <a:cs typeface="Ebrima" panose="02000000000000000000" pitchFamily="2" charset="0"/>
              </a:rPr>
              <a:t>Charities legislation UK &amp; Ireland - modernised in the last 20 years</a:t>
            </a:r>
          </a:p>
          <a:p>
            <a:pPr marL="0" indent="0">
              <a:lnSpc>
                <a:spcPct val="107000"/>
              </a:lnSpc>
              <a:spcAft>
                <a:spcPts val="800"/>
              </a:spcAft>
              <a:buNone/>
            </a:pPr>
            <a:r>
              <a:rPr lang="en-IE" sz="2000" dirty="0">
                <a:latin typeface="Ebrima" panose="02000000000000000000" pitchFamily="2" charset="0"/>
                <a:ea typeface="Ebrima" panose="02000000000000000000" pitchFamily="2" charset="0"/>
                <a:cs typeface="Ebrima" panose="02000000000000000000" pitchFamily="2" charset="0"/>
              </a:rPr>
              <a:t>Two</a:t>
            </a:r>
            <a:r>
              <a:rPr lang="en-IE" sz="2000" dirty="0">
                <a:effectLst/>
                <a:latin typeface="Ebrima" panose="02000000000000000000" pitchFamily="2" charset="0"/>
                <a:ea typeface="Ebrima" panose="02000000000000000000" pitchFamily="2" charset="0"/>
                <a:cs typeface="Ebrima" panose="02000000000000000000" pitchFamily="2" charset="0"/>
              </a:rPr>
              <a:t> Regulators</a:t>
            </a:r>
          </a:p>
          <a:p>
            <a:pPr marL="342900" lvl="0" indent="-342900">
              <a:lnSpc>
                <a:spcPct val="107000"/>
              </a:lnSpc>
              <a:buFont typeface="Symbol" panose="05050102010706020507" pitchFamily="18" charset="2"/>
              <a:buChar char=""/>
            </a:pPr>
            <a:r>
              <a:rPr lang="en-IE" sz="2000" dirty="0">
                <a:effectLst/>
                <a:latin typeface="Ebrima" panose="02000000000000000000" pitchFamily="2" charset="0"/>
                <a:ea typeface="Ebrima" panose="02000000000000000000" pitchFamily="2" charset="0"/>
                <a:cs typeface="Ebrima" panose="02000000000000000000" pitchFamily="2" charset="0"/>
              </a:rPr>
              <a:t>Charity Commission for Northern Ireland</a:t>
            </a:r>
          </a:p>
          <a:p>
            <a:pPr marL="342900" lvl="0" indent="-342900">
              <a:lnSpc>
                <a:spcPct val="107000"/>
              </a:lnSpc>
              <a:spcAft>
                <a:spcPts val="800"/>
              </a:spcAft>
              <a:buFont typeface="Symbol" panose="05050102010706020507" pitchFamily="18" charset="2"/>
              <a:buChar char=""/>
            </a:pPr>
            <a:r>
              <a:rPr lang="en-IE" sz="2000" dirty="0">
                <a:effectLst/>
                <a:latin typeface="Ebrima" panose="02000000000000000000" pitchFamily="2" charset="0"/>
                <a:ea typeface="Ebrima" panose="02000000000000000000" pitchFamily="2" charset="0"/>
                <a:cs typeface="Ebrima" panose="02000000000000000000" pitchFamily="2" charset="0"/>
              </a:rPr>
              <a:t>Charities Regulatory Authority (Republic of Ireland)</a:t>
            </a:r>
          </a:p>
          <a:p>
            <a:pPr marL="342900" lvl="0" indent="-342900">
              <a:lnSpc>
                <a:spcPct val="107000"/>
              </a:lnSpc>
              <a:spcAft>
                <a:spcPts val="800"/>
              </a:spcAft>
              <a:buFont typeface="Symbol" panose="05050102010706020507" pitchFamily="18" charset="2"/>
              <a:buChar char=""/>
            </a:pPr>
            <a:r>
              <a:rPr lang="en-IE" sz="2000" dirty="0">
                <a:latin typeface="Ebrima" panose="02000000000000000000" pitchFamily="2" charset="0"/>
                <a:ea typeface="Ebrima" panose="02000000000000000000" pitchFamily="2" charset="0"/>
                <a:cs typeface="Ebrima" panose="02000000000000000000" pitchFamily="2" charset="0"/>
              </a:rPr>
              <a:t>A Register</a:t>
            </a:r>
          </a:p>
          <a:p>
            <a:pPr marL="342900" lvl="0" indent="-342900">
              <a:lnSpc>
                <a:spcPct val="107000"/>
              </a:lnSpc>
              <a:spcAft>
                <a:spcPts val="800"/>
              </a:spcAft>
              <a:buFont typeface="Symbol" panose="05050102010706020507" pitchFamily="18" charset="2"/>
              <a:buChar char=""/>
            </a:pPr>
            <a:r>
              <a:rPr lang="en-IE" sz="2000" dirty="0">
                <a:effectLst/>
                <a:latin typeface="Ebrima" panose="02000000000000000000" pitchFamily="2" charset="0"/>
                <a:ea typeface="Ebrima" panose="02000000000000000000" pitchFamily="2" charset="0"/>
                <a:cs typeface="Ebrima" panose="02000000000000000000" pitchFamily="2" charset="0"/>
              </a:rPr>
              <a:t>A </a:t>
            </a:r>
            <a:r>
              <a:rPr lang="en-IE" sz="2000" dirty="0">
                <a:latin typeface="Ebrima" panose="02000000000000000000" pitchFamily="2" charset="0"/>
                <a:ea typeface="Ebrima" panose="02000000000000000000" pitchFamily="2" charset="0"/>
                <a:cs typeface="Ebrima" panose="02000000000000000000" pitchFamily="2" charset="0"/>
              </a:rPr>
              <a:t>r</a:t>
            </a:r>
            <a:r>
              <a:rPr lang="en-IE" sz="2000" dirty="0">
                <a:effectLst/>
                <a:latin typeface="Ebrima" panose="02000000000000000000" pitchFamily="2" charset="0"/>
                <a:ea typeface="Ebrima" panose="02000000000000000000" pitchFamily="2" charset="0"/>
                <a:cs typeface="Ebrima" panose="02000000000000000000" pitchFamily="2" charset="0"/>
              </a:rPr>
              <a:t>eporting system</a:t>
            </a:r>
          </a:p>
          <a:p>
            <a:pPr marL="342900" lvl="0" indent="-342900">
              <a:lnSpc>
                <a:spcPct val="107000"/>
              </a:lnSpc>
              <a:spcAft>
                <a:spcPts val="800"/>
              </a:spcAft>
              <a:buFont typeface="Symbol" panose="05050102010706020507" pitchFamily="18" charset="2"/>
              <a:buChar char=""/>
            </a:pPr>
            <a:r>
              <a:rPr lang="en-IE" sz="2000" dirty="0">
                <a:latin typeface="Ebrima" panose="02000000000000000000" pitchFamily="2" charset="0"/>
                <a:ea typeface="Ebrima" panose="02000000000000000000" pitchFamily="2" charset="0"/>
                <a:cs typeface="Ebrima" panose="02000000000000000000" pitchFamily="2" charset="0"/>
              </a:rPr>
              <a:t>RI – A Code of Governance (implied in NI)</a:t>
            </a:r>
            <a:endParaRPr lang="en-IE" sz="2000" dirty="0">
              <a:effectLst/>
              <a:latin typeface="Ebrima" panose="02000000000000000000" pitchFamily="2" charset="0"/>
              <a:ea typeface="Ebrima" panose="02000000000000000000" pitchFamily="2" charset="0"/>
              <a:cs typeface="Ebrima" panose="02000000000000000000" pitchFamily="2" charset="0"/>
            </a:endParaRPr>
          </a:p>
          <a:p>
            <a:endParaRPr lang="en-IE" dirty="0"/>
          </a:p>
        </p:txBody>
      </p:sp>
    </p:spTree>
    <p:extLst>
      <p:ext uri="{BB962C8B-B14F-4D97-AF65-F5344CB8AC3E}">
        <p14:creationId xmlns:p14="http://schemas.microsoft.com/office/powerpoint/2010/main" val="3332492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D81E04-77D2-43CF-8240-3D8657B9F5C8}"/>
              </a:ext>
            </a:extLst>
          </p:cNvPr>
          <p:cNvSpPr>
            <a:spLocks noGrp="1"/>
          </p:cNvSpPr>
          <p:nvPr>
            <p:ph type="title"/>
          </p:nvPr>
        </p:nvSpPr>
        <p:spPr/>
        <p:txBody>
          <a:bodyPr>
            <a:normAutofit/>
          </a:bodyPr>
          <a:lstStyle/>
          <a:p>
            <a:pPr algn="ctr"/>
            <a:r>
              <a:rPr lang="en-IE" sz="2800" dirty="0">
                <a:effectLst/>
                <a:latin typeface="Minion Pro Capt" panose="02040503050201020203" pitchFamily="18" charset="0"/>
                <a:ea typeface="Ebrima" panose="02000000000000000000" pitchFamily="2" charset="0"/>
                <a:cs typeface="Ebrima" panose="02000000000000000000" pitchFamily="2" charset="0"/>
              </a:rPr>
              <a:t>From a Church of Ireland perspective</a:t>
            </a:r>
            <a:endParaRPr lang="en-IE" sz="2900" dirty="0">
              <a:latin typeface="Minion Pro Capt" panose="02040503050201020203" pitchFamily="18" charset="0"/>
            </a:endParaRPr>
          </a:p>
        </p:txBody>
      </p:sp>
      <p:sp>
        <p:nvSpPr>
          <p:cNvPr id="5" name="Content Placeholder 4">
            <a:extLst>
              <a:ext uri="{FF2B5EF4-FFF2-40B4-BE49-F238E27FC236}">
                <a16:creationId xmlns:a16="http://schemas.microsoft.com/office/drawing/2014/main" id="{89A90A38-D672-46EC-B58D-7E30D8687C78}"/>
              </a:ext>
            </a:extLst>
          </p:cNvPr>
          <p:cNvSpPr>
            <a:spLocks noGrp="1"/>
          </p:cNvSpPr>
          <p:nvPr>
            <p:ph idx="1"/>
          </p:nvPr>
        </p:nvSpPr>
        <p:spPr>
          <a:xfrm>
            <a:off x="677334" y="1425039"/>
            <a:ext cx="8596668" cy="4823361"/>
          </a:xfrm>
        </p:spPr>
        <p:txBody>
          <a:bodyPr>
            <a:normAutofit/>
          </a:bodyPr>
          <a:lstStyle/>
          <a:p>
            <a:pPr marL="0" indent="0">
              <a:lnSpc>
                <a:spcPct val="107000"/>
              </a:lnSpc>
              <a:spcAft>
                <a:spcPts val="800"/>
              </a:spcAft>
              <a:buNone/>
            </a:pPr>
            <a:r>
              <a:rPr lang="en-IE" sz="2000" dirty="0">
                <a:latin typeface="Ebrima" panose="02000000000000000000" pitchFamily="2" charset="0"/>
                <a:ea typeface="Ebrima" panose="02000000000000000000" pitchFamily="2" charset="0"/>
                <a:cs typeface="Ebrima" panose="02000000000000000000" pitchFamily="2" charset="0"/>
              </a:rPr>
              <a:t>Vocabulary</a:t>
            </a:r>
            <a:r>
              <a:rPr lang="en-IE" sz="2000" dirty="0">
                <a:effectLst/>
                <a:latin typeface="Ebrima" panose="02000000000000000000" pitchFamily="2" charset="0"/>
                <a:ea typeface="Ebrima" panose="02000000000000000000" pitchFamily="2" charset="0"/>
                <a:cs typeface="Ebrima" panose="02000000000000000000" pitchFamily="2" charset="0"/>
              </a:rPr>
              <a:t>- </a:t>
            </a:r>
            <a:r>
              <a:rPr lang="en-IE" sz="2000" b="1" dirty="0">
                <a:effectLst/>
                <a:latin typeface="Ebrima" panose="02000000000000000000" pitchFamily="2" charset="0"/>
                <a:ea typeface="Ebrima" panose="02000000000000000000" pitchFamily="2" charset="0"/>
                <a:cs typeface="Ebrima" panose="02000000000000000000" pitchFamily="2" charset="0"/>
              </a:rPr>
              <a:t>Trustees</a:t>
            </a:r>
            <a:r>
              <a:rPr lang="en-IE" sz="2000" dirty="0">
                <a:effectLst/>
                <a:latin typeface="Ebrima" panose="02000000000000000000" pitchFamily="2" charset="0"/>
                <a:ea typeface="Ebrima" panose="02000000000000000000" pitchFamily="2" charset="0"/>
                <a:cs typeface="Ebrima" panose="02000000000000000000" pitchFamily="2" charset="0"/>
              </a:rPr>
              <a:t> </a:t>
            </a:r>
          </a:p>
          <a:p>
            <a:pPr marL="0" indent="0">
              <a:lnSpc>
                <a:spcPct val="107000"/>
              </a:lnSpc>
              <a:spcAft>
                <a:spcPts val="800"/>
              </a:spcAft>
              <a:buNone/>
            </a:pPr>
            <a:r>
              <a:rPr lang="en-IE" sz="2000" dirty="0">
                <a:effectLst/>
                <a:latin typeface="Ebrima" panose="02000000000000000000" pitchFamily="2" charset="0"/>
                <a:ea typeface="Ebrima" panose="02000000000000000000" pitchFamily="2" charset="0"/>
                <a:cs typeface="Ebrima" panose="02000000000000000000" pitchFamily="2" charset="0"/>
              </a:rPr>
              <a:t>Who are trustees?</a:t>
            </a:r>
          </a:p>
          <a:p>
            <a:pPr marL="342900" lvl="0" indent="-342900">
              <a:lnSpc>
                <a:spcPct val="107000"/>
              </a:lnSpc>
              <a:buFont typeface="Symbol" panose="05050102010706020507" pitchFamily="18" charset="2"/>
              <a:buChar char=""/>
            </a:pPr>
            <a:r>
              <a:rPr lang="en-IE" sz="2000" dirty="0">
                <a:effectLst/>
                <a:latin typeface="Ebrima" panose="02000000000000000000" pitchFamily="2" charset="0"/>
                <a:ea typeface="Ebrima" panose="02000000000000000000" pitchFamily="2" charset="0"/>
                <a:cs typeface="Ebrima" panose="02000000000000000000" pitchFamily="2" charset="0"/>
              </a:rPr>
              <a:t>Members of Select Vestries</a:t>
            </a:r>
          </a:p>
          <a:p>
            <a:pPr marL="342900" lvl="0" indent="-342900">
              <a:lnSpc>
                <a:spcPct val="107000"/>
              </a:lnSpc>
              <a:buFont typeface="Symbol" panose="05050102010706020507" pitchFamily="18" charset="2"/>
              <a:buChar char=""/>
            </a:pPr>
            <a:r>
              <a:rPr lang="en-IE" sz="2000" dirty="0">
                <a:effectLst/>
                <a:latin typeface="Ebrima" panose="02000000000000000000" pitchFamily="2" charset="0"/>
                <a:ea typeface="Ebrima" panose="02000000000000000000" pitchFamily="2" charset="0"/>
                <a:cs typeface="Ebrima" panose="02000000000000000000" pitchFamily="2" charset="0"/>
              </a:rPr>
              <a:t>Members of Diocesan Councils</a:t>
            </a:r>
          </a:p>
          <a:p>
            <a:pPr marL="342900" lvl="0" indent="-342900">
              <a:lnSpc>
                <a:spcPct val="107000"/>
              </a:lnSpc>
              <a:spcAft>
                <a:spcPts val="800"/>
              </a:spcAft>
              <a:buFont typeface="Symbol" panose="05050102010706020507" pitchFamily="18" charset="2"/>
              <a:buChar char=""/>
            </a:pPr>
            <a:r>
              <a:rPr lang="en-IE" sz="2000" dirty="0">
                <a:effectLst/>
                <a:latin typeface="Ebrima" panose="02000000000000000000" pitchFamily="2" charset="0"/>
                <a:ea typeface="Ebrima" panose="02000000000000000000" pitchFamily="2" charset="0"/>
                <a:cs typeface="Ebrima" panose="02000000000000000000" pitchFamily="2" charset="0"/>
              </a:rPr>
              <a:t>Members of the Representative Church Body</a:t>
            </a:r>
          </a:p>
          <a:p>
            <a:pPr marL="0" indent="0">
              <a:lnSpc>
                <a:spcPct val="107000"/>
              </a:lnSpc>
              <a:spcAft>
                <a:spcPts val="800"/>
              </a:spcAft>
              <a:buNone/>
            </a:pPr>
            <a:r>
              <a:rPr lang="en-IE" sz="2000" b="1" dirty="0">
                <a:latin typeface="Ebrima" panose="02000000000000000000" pitchFamily="2" charset="0"/>
                <a:ea typeface="Ebrima" panose="02000000000000000000" pitchFamily="2" charset="0"/>
                <a:cs typeface="Ebrima" panose="02000000000000000000" pitchFamily="2" charset="0"/>
              </a:rPr>
              <a:t>RI – Definition of Members of Charities (2024</a:t>
            </a:r>
            <a:endParaRPr lang="en-IE" sz="2000" b="1" dirty="0">
              <a:effectLst/>
              <a:latin typeface="Ebrima" panose="02000000000000000000" pitchFamily="2" charset="0"/>
              <a:ea typeface="Ebrima" panose="02000000000000000000" pitchFamily="2" charset="0"/>
              <a:cs typeface="Ebrima" panose="02000000000000000000" pitchFamily="2" charset="0"/>
            </a:endParaRPr>
          </a:p>
          <a:p>
            <a:pPr marL="0" indent="0">
              <a:lnSpc>
                <a:spcPct val="107000"/>
              </a:lnSpc>
              <a:spcAft>
                <a:spcPts val="800"/>
              </a:spcAft>
              <a:buNone/>
            </a:pPr>
            <a:r>
              <a:rPr lang="en-IE" sz="2000" dirty="0">
                <a:effectLst/>
                <a:latin typeface="Ebrima" panose="02000000000000000000" pitchFamily="2" charset="0"/>
                <a:ea typeface="Ebrima" panose="02000000000000000000" pitchFamily="2" charset="0"/>
                <a:cs typeface="Ebrima" panose="02000000000000000000" pitchFamily="2" charset="0"/>
              </a:rPr>
              <a:t>General Vestries, Diocesan Synods, General Synods are like stakeholders, or shareholders. In RI legislation they are ‘Members of the Charity’. They can vote on policy, elect trustees, but they aren’t responsible for holding the assets or for day-to-day management decisions.</a:t>
            </a:r>
          </a:p>
          <a:p>
            <a:pPr marL="0" indent="0">
              <a:lnSpc>
                <a:spcPct val="107000"/>
              </a:lnSpc>
              <a:spcAft>
                <a:spcPts val="800"/>
              </a:spcAft>
              <a:buNone/>
            </a:pPr>
            <a:endParaRPr lang="en-IE" sz="2000" dirty="0">
              <a:effectLst/>
              <a:latin typeface="Ebrima" panose="02000000000000000000" pitchFamily="2" charset="0"/>
              <a:ea typeface="Ebrima" panose="02000000000000000000" pitchFamily="2" charset="0"/>
              <a:cs typeface="Ebrima" panose="02000000000000000000" pitchFamily="2" charset="0"/>
            </a:endParaRPr>
          </a:p>
          <a:p>
            <a:pPr marL="0" lvl="0" indent="0">
              <a:lnSpc>
                <a:spcPct val="107000"/>
              </a:lnSpc>
              <a:spcAft>
                <a:spcPts val="800"/>
              </a:spcAft>
              <a:buNone/>
            </a:pPr>
            <a:endParaRPr lang="en-IE" sz="2000" dirty="0">
              <a:effectLst/>
              <a:latin typeface="Ebrima" panose="02000000000000000000" pitchFamily="2" charset="0"/>
              <a:ea typeface="Ebrima" panose="02000000000000000000" pitchFamily="2" charset="0"/>
              <a:cs typeface="Ebrima" panose="02000000000000000000" pitchFamily="2" charset="0"/>
            </a:endParaRPr>
          </a:p>
          <a:p>
            <a:endParaRPr lang="en-IE" dirty="0"/>
          </a:p>
        </p:txBody>
      </p:sp>
    </p:spTree>
    <p:extLst>
      <p:ext uri="{BB962C8B-B14F-4D97-AF65-F5344CB8AC3E}">
        <p14:creationId xmlns:p14="http://schemas.microsoft.com/office/powerpoint/2010/main" val="2133560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D81E04-77D2-43CF-8240-3D8657B9F5C8}"/>
              </a:ext>
            </a:extLst>
          </p:cNvPr>
          <p:cNvSpPr>
            <a:spLocks noGrp="1"/>
          </p:cNvSpPr>
          <p:nvPr>
            <p:ph type="title"/>
          </p:nvPr>
        </p:nvSpPr>
        <p:spPr/>
        <p:txBody>
          <a:bodyPr>
            <a:normAutofit/>
          </a:bodyPr>
          <a:lstStyle/>
          <a:p>
            <a:pPr algn="ctr"/>
            <a:r>
              <a:rPr lang="en-IE" sz="2800" dirty="0">
                <a:effectLst/>
                <a:latin typeface="Minion Pro Capt" panose="02040503050201020203" pitchFamily="18" charset="0"/>
                <a:ea typeface="Ebrima" panose="02000000000000000000" pitchFamily="2" charset="0"/>
                <a:cs typeface="Ebrima" panose="02000000000000000000" pitchFamily="2" charset="0"/>
              </a:rPr>
              <a:t>From a Church of Ireland perspective</a:t>
            </a:r>
            <a:endParaRPr lang="en-IE" sz="2900" dirty="0">
              <a:latin typeface="Minion Pro Capt" panose="02040503050201020203" pitchFamily="18" charset="0"/>
            </a:endParaRPr>
          </a:p>
        </p:txBody>
      </p:sp>
      <p:sp>
        <p:nvSpPr>
          <p:cNvPr id="5" name="Content Placeholder 4">
            <a:extLst>
              <a:ext uri="{FF2B5EF4-FFF2-40B4-BE49-F238E27FC236}">
                <a16:creationId xmlns:a16="http://schemas.microsoft.com/office/drawing/2014/main" id="{89A90A38-D672-46EC-B58D-7E30D8687C78}"/>
              </a:ext>
            </a:extLst>
          </p:cNvPr>
          <p:cNvSpPr>
            <a:spLocks noGrp="1"/>
          </p:cNvSpPr>
          <p:nvPr>
            <p:ph idx="1"/>
          </p:nvPr>
        </p:nvSpPr>
        <p:spPr>
          <a:xfrm>
            <a:off x="677334" y="1425039"/>
            <a:ext cx="8596668" cy="4616323"/>
          </a:xfrm>
        </p:spPr>
        <p:txBody>
          <a:bodyPr>
            <a:normAutofit/>
          </a:bodyPr>
          <a:lstStyle/>
          <a:p>
            <a:pPr marL="0" indent="0">
              <a:lnSpc>
                <a:spcPct val="107000"/>
              </a:lnSpc>
              <a:spcAft>
                <a:spcPts val="800"/>
              </a:spcAft>
              <a:buNone/>
            </a:pPr>
            <a:r>
              <a:rPr lang="en-IE" sz="2000" dirty="0">
                <a:effectLst/>
                <a:latin typeface="Ebrima" panose="02000000000000000000" pitchFamily="2" charset="0"/>
                <a:ea typeface="Ebrima" panose="02000000000000000000" pitchFamily="2" charset="0"/>
                <a:cs typeface="Ebrima" panose="02000000000000000000" pitchFamily="2" charset="0"/>
              </a:rPr>
              <a:t>What else is new?</a:t>
            </a:r>
          </a:p>
          <a:p>
            <a:pPr marL="0" indent="0">
              <a:lnSpc>
                <a:spcPct val="107000"/>
              </a:lnSpc>
              <a:spcAft>
                <a:spcPts val="800"/>
              </a:spcAft>
              <a:buNone/>
            </a:pPr>
            <a:r>
              <a:rPr lang="en-IE" sz="2000" b="1" dirty="0">
                <a:effectLst/>
                <a:latin typeface="Ebrima" panose="02000000000000000000" pitchFamily="2" charset="0"/>
                <a:ea typeface="Ebrima" panose="02000000000000000000" pitchFamily="2" charset="0"/>
                <a:cs typeface="Ebrima" panose="02000000000000000000" pitchFamily="2" charset="0"/>
              </a:rPr>
              <a:t>Nothing</a:t>
            </a:r>
          </a:p>
          <a:p>
            <a:pPr marL="0" indent="0">
              <a:lnSpc>
                <a:spcPct val="107000"/>
              </a:lnSpc>
              <a:spcAft>
                <a:spcPts val="800"/>
              </a:spcAft>
              <a:buNone/>
            </a:pPr>
            <a:r>
              <a:rPr lang="en-IE" sz="2000" dirty="0">
                <a:effectLst/>
                <a:latin typeface="Ebrima" panose="02000000000000000000" pitchFamily="2" charset="0"/>
                <a:ea typeface="Ebrima" panose="02000000000000000000" pitchFamily="2" charset="0"/>
                <a:cs typeface="Ebrima" panose="02000000000000000000" pitchFamily="2" charset="0"/>
              </a:rPr>
              <a:t>New vocabulary, same old responsibilities</a:t>
            </a:r>
          </a:p>
          <a:p>
            <a:pPr marL="0" indent="0">
              <a:lnSpc>
                <a:spcPct val="107000"/>
              </a:lnSpc>
              <a:spcAft>
                <a:spcPts val="800"/>
              </a:spcAft>
              <a:buNone/>
            </a:pPr>
            <a:r>
              <a:rPr lang="en-IE" sz="2000" dirty="0">
                <a:latin typeface="Ebrima" panose="02000000000000000000" pitchFamily="2" charset="0"/>
                <a:ea typeface="Ebrima" panose="02000000000000000000" pitchFamily="2" charset="0"/>
                <a:cs typeface="Ebrima" panose="02000000000000000000" pitchFamily="2" charset="0"/>
              </a:rPr>
              <a:t>New format, same old rules</a:t>
            </a:r>
          </a:p>
          <a:p>
            <a:pPr marL="0" indent="0">
              <a:lnSpc>
                <a:spcPct val="107000"/>
              </a:lnSpc>
              <a:spcAft>
                <a:spcPts val="800"/>
              </a:spcAft>
              <a:buNone/>
            </a:pPr>
            <a:r>
              <a:rPr lang="en-IE" sz="2000" dirty="0">
                <a:latin typeface="Ebrima" panose="02000000000000000000" pitchFamily="2" charset="0"/>
                <a:ea typeface="Ebrima" panose="02000000000000000000" pitchFamily="2" charset="0"/>
                <a:cs typeface="Ebrima" panose="02000000000000000000" pitchFamily="2" charset="0"/>
              </a:rPr>
              <a:t>Most Select Vestries, Dioceses and the RB are already compliant </a:t>
            </a:r>
          </a:p>
          <a:p>
            <a:pPr marL="0" indent="0">
              <a:lnSpc>
                <a:spcPct val="107000"/>
              </a:lnSpc>
              <a:spcAft>
                <a:spcPts val="800"/>
              </a:spcAft>
              <a:buNone/>
            </a:pPr>
            <a:r>
              <a:rPr lang="en-IE" sz="2000" dirty="0">
                <a:effectLst/>
                <a:latin typeface="Ebrima" panose="02000000000000000000" pitchFamily="2" charset="0"/>
                <a:ea typeface="Ebrima" panose="02000000000000000000" pitchFamily="2" charset="0"/>
                <a:cs typeface="Ebrima" panose="02000000000000000000" pitchFamily="2" charset="0"/>
              </a:rPr>
              <a:t>Structure – 1871 - Strong governance and integrity are a good starting point for Christian witness.</a:t>
            </a:r>
          </a:p>
          <a:p>
            <a:endParaRPr lang="en-IE" dirty="0"/>
          </a:p>
        </p:txBody>
      </p:sp>
    </p:spTree>
    <p:extLst>
      <p:ext uri="{BB962C8B-B14F-4D97-AF65-F5344CB8AC3E}">
        <p14:creationId xmlns:p14="http://schemas.microsoft.com/office/powerpoint/2010/main" val="10591460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D81E04-77D2-43CF-8240-3D8657B9F5C8}"/>
              </a:ext>
            </a:extLst>
          </p:cNvPr>
          <p:cNvSpPr>
            <a:spLocks noGrp="1"/>
          </p:cNvSpPr>
          <p:nvPr>
            <p:ph type="title"/>
          </p:nvPr>
        </p:nvSpPr>
        <p:spPr/>
        <p:txBody>
          <a:bodyPr>
            <a:normAutofit/>
          </a:bodyPr>
          <a:lstStyle/>
          <a:p>
            <a:pPr algn="ctr"/>
            <a:r>
              <a:rPr lang="en-IE" sz="2800" dirty="0">
                <a:effectLst/>
                <a:latin typeface="Minion Pro Capt" panose="02040503050201020203" pitchFamily="18" charset="0"/>
                <a:ea typeface="Ebrima" panose="02000000000000000000" pitchFamily="2" charset="0"/>
                <a:cs typeface="Ebrima" panose="02000000000000000000" pitchFamily="2" charset="0"/>
              </a:rPr>
              <a:t>From a Church of Ireland perspective</a:t>
            </a:r>
            <a:endParaRPr lang="en-IE" sz="2900" dirty="0">
              <a:latin typeface="Minion Pro Capt" panose="02040503050201020203" pitchFamily="18" charset="0"/>
            </a:endParaRPr>
          </a:p>
        </p:txBody>
      </p:sp>
      <p:sp>
        <p:nvSpPr>
          <p:cNvPr id="5" name="Content Placeholder 4">
            <a:extLst>
              <a:ext uri="{FF2B5EF4-FFF2-40B4-BE49-F238E27FC236}">
                <a16:creationId xmlns:a16="http://schemas.microsoft.com/office/drawing/2014/main" id="{89A90A38-D672-46EC-B58D-7E30D8687C78}"/>
              </a:ext>
            </a:extLst>
          </p:cNvPr>
          <p:cNvSpPr>
            <a:spLocks noGrp="1"/>
          </p:cNvSpPr>
          <p:nvPr>
            <p:ph idx="1"/>
          </p:nvPr>
        </p:nvSpPr>
        <p:spPr>
          <a:xfrm>
            <a:off x="677334" y="1425039"/>
            <a:ext cx="8596668" cy="4616323"/>
          </a:xfrm>
        </p:spPr>
        <p:txBody>
          <a:bodyPr/>
          <a:lstStyle/>
          <a:p>
            <a:pPr marL="0" indent="0">
              <a:buNone/>
            </a:pPr>
            <a:r>
              <a:rPr lang="en-IE" sz="2000" b="1" dirty="0">
                <a:latin typeface="Ebrima" panose="02000000000000000000" pitchFamily="2" charset="0"/>
                <a:ea typeface="Ebrima" panose="02000000000000000000" pitchFamily="2" charset="0"/>
                <a:cs typeface="Ebrima" panose="02000000000000000000" pitchFamily="2" charset="0"/>
              </a:rPr>
              <a:t>Charitable purpose</a:t>
            </a:r>
          </a:p>
          <a:p>
            <a:pPr marL="0" indent="0">
              <a:buNone/>
            </a:pPr>
            <a:r>
              <a:rPr lang="en-IE" sz="2000" dirty="0">
                <a:latin typeface="Ebrima" panose="02000000000000000000" pitchFamily="2" charset="0"/>
                <a:ea typeface="Ebrima" panose="02000000000000000000" pitchFamily="2" charset="0"/>
                <a:cs typeface="Ebrima" panose="02000000000000000000" pitchFamily="2" charset="0"/>
              </a:rPr>
              <a:t>The advancement of the Christian religion</a:t>
            </a:r>
          </a:p>
          <a:p>
            <a:pPr marL="0" indent="0">
              <a:buNone/>
            </a:pPr>
            <a:endParaRPr lang="en-IE" sz="2000" dirty="0">
              <a:latin typeface="Ebrima" panose="02000000000000000000" pitchFamily="2" charset="0"/>
              <a:ea typeface="Ebrima" panose="02000000000000000000" pitchFamily="2" charset="0"/>
              <a:cs typeface="Ebrima" panose="02000000000000000000" pitchFamily="2" charset="0"/>
            </a:endParaRPr>
          </a:p>
          <a:p>
            <a:pPr marL="0" indent="0">
              <a:buNone/>
            </a:pPr>
            <a:r>
              <a:rPr lang="en-IE" sz="2000" b="1" dirty="0">
                <a:latin typeface="Ebrima" panose="02000000000000000000" pitchFamily="2" charset="0"/>
                <a:ea typeface="Ebrima" panose="02000000000000000000" pitchFamily="2" charset="0"/>
                <a:cs typeface="Ebrima" panose="02000000000000000000" pitchFamily="2" charset="0"/>
              </a:rPr>
              <a:t>Charitable objects</a:t>
            </a:r>
          </a:p>
          <a:p>
            <a:r>
              <a:rPr lang="en-IE" sz="2000" dirty="0">
                <a:latin typeface="Ebrima" panose="02000000000000000000" pitchFamily="2" charset="0"/>
                <a:ea typeface="Ebrima" panose="02000000000000000000" pitchFamily="2" charset="0"/>
                <a:cs typeface="Ebrima" panose="02000000000000000000" pitchFamily="2" charset="0"/>
              </a:rPr>
              <a:t>The provision and support of public worship</a:t>
            </a:r>
          </a:p>
          <a:p>
            <a:r>
              <a:rPr lang="en-IE" sz="2000" dirty="0">
                <a:latin typeface="Ebrima" panose="02000000000000000000" pitchFamily="2" charset="0"/>
                <a:ea typeface="Ebrima" panose="02000000000000000000" pitchFamily="2" charset="0"/>
                <a:cs typeface="Ebrima" panose="02000000000000000000" pitchFamily="2" charset="0"/>
              </a:rPr>
              <a:t>The provision and support of pastoral ministry</a:t>
            </a:r>
          </a:p>
          <a:p>
            <a:r>
              <a:rPr lang="en-IE" sz="2000" dirty="0">
                <a:latin typeface="Ebrima" panose="02000000000000000000" pitchFamily="2" charset="0"/>
                <a:ea typeface="Ebrima" panose="02000000000000000000" pitchFamily="2" charset="0"/>
                <a:cs typeface="Ebrima" panose="02000000000000000000" pitchFamily="2" charset="0"/>
              </a:rPr>
              <a:t>Proper care of cultural heritage and records</a:t>
            </a:r>
          </a:p>
          <a:p>
            <a:endParaRPr lang="en-IE" dirty="0"/>
          </a:p>
        </p:txBody>
      </p:sp>
    </p:spTree>
    <p:extLst>
      <p:ext uri="{BB962C8B-B14F-4D97-AF65-F5344CB8AC3E}">
        <p14:creationId xmlns:p14="http://schemas.microsoft.com/office/powerpoint/2010/main" val="2973086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D81E04-77D2-43CF-8240-3D8657B9F5C8}"/>
              </a:ext>
            </a:extLst>
          </p:cNvPr>
          <p:cNvSpPr>
            <a:spLocks noGrp="1"/>
          </p:cNvSpPr>
          <p:nvPr>
            <p:ph type="title"/>
          </p:nvPr>
        </p:nvSpPr>
        <p:spPr/>
        <p:txBody>
          <a:bodyPr>
            <a:normAutofit/>
          </a:bodyPr>
          <a:lstStyle/>
          <a:p>
            <a:pPr algn="ctr"/>
            <a:r>
              <a:rPr lang="en-IE" sz="2800" dirty="0">
                <a:effectLst/>
                <a:latin typeface="Minion Pro Capt" panose="02040503050201020203" pitchFamily="18" charset="0"/>
                <a:ea typeface="Ebrima" panose="02000000000000000000" pitchFamily="2" charset="0"/>
                <a:cs typeface="Ebrima" panose="02000000000000000000" pitchFamily="2" charset="0"/>
              </a:rPr>
              <a:t>RI - Governance Code</a:t>
            </a:r>
            <a:endParaRPr lang="en-IE" sz="2900" dirty="0">
              <a:latin typeface="Minion Pro Capt" panose="02040503050201020203" pitchFamily="18" charset="0"/>
            </a:endParaRPr>
          </a:p>
        </p:txBody>
      </p:sp>
      <p:sp>
        <p:nvSpPr>
          <p:cNvPr id="5" name="Content Placeholder 4">
            <a:extLst>
              <a:ext uri="{FF2B5EF4-FFF2-40B4-BE49-F238E27FC236}">
                <a16:creationId xmlns:a16="http://schemas.microsoft.com/office/drawing/2014/main" id="{89A90A38-D672-46EC-B58D-7E30D8687C78}"/>
              </a:ext>
            </a:extLst>
          </p:cNvPr>
          <p:cNvSpPr>
            <a:spLocks noGrp="1"/>
          </p:cNvSpPr>
          <p:nvPr>
            <p:ph idx="1"/>
          </p:nvPr>
        </p:nvSpPr>
        <p:spPr>
          <a:xfrm>
            <a:off x="887655" y="1379349"/>
            <a:ext cx="8306028" cy="602957"/>
          </a:xfrm>
        </p:spPr>
        <p:txBody>
          <a:bodyPr>
            <a:normAutofit fontScale="92500" lnSpcReduction="20000"/>
          </a:bodyPr>
          <a:lstStyle/>
          <a:p>
            <a:pPr marL="0" indent="0">
              <a:buNone/>
            </a:pPr>
            <a:r>
              <a:rPr lang="en-IE" sz="2000" dirty="0">
                <a:latin typeface="Ebrima" panose="02000000000000000000" pitchFamily="2" charset="0"/>
                <a:ea typeface="Ebrima" panose="02000000000000000000" pitchFamily="2" charset="0"/>
                <a:cs typeface="Ebrima" panose="02000000000000000000" pitchFamily="2" charset="0"/>
              </a:rPr>
              <a:t>In the Republic of Ireland, the Charities regulator further clarified trustee responsibilities by producing a Governance Code, </a:t>
            </a:r>
          </a:p>
        </p:txBody>
      </p:sp>
      <p:sp>
        <p:nvSpPr>
          <p:cNvPr id="6" name="Content Placeholder 4">
            <a:extLst>
              <a:ext uri="{FF2B5EF4-FFF2-40B4-BE49-F238E27FC236}">
                <a16:creationId xmlns:a16="http://schemas.microsoft.com/office/drawing/2014/main" id="{B3650B02-1B5A-4C83-AD57-AB4D98CD50DE}"/>
              </a:ext>
            </a:extLst>
          </p:cNvPr>
          <p:cNvSpPr txBox="1">
            <a:spLocks/>
          </p:cNvSpPr>
          <p:nvPr/>
        </p:nvSpPr>
        <p:spPr>
          <a:xfrm>
            <a:off x="887655" y="5915891"/>
            <a:ext cx="8596667" cy="665018"/>
          </a:xfrm>
          <a:prstGeom prst="rect">
            <a:avLst/>
          </a:prstGeom>
        </p:spPr>
        <p:txBody>
          <a:bodyPr vert="horz" lIns="91440" tIns="45720" rIns="91440" bIns="45720" rtlCol="0">
            <a:normAutofit fontScale="850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IE" sz="2000" dirty="0">
                <a:latin typeface="Ebrima" panose="02000000000000000000" pitchFamily="2" charset="0"/>
                <a:ea typeface="Ebrima" panose="02000000000000000000" pitchFamily="2" charset="0"/>
                <a:cs typeface="Ebrima" panose="02000000000000000000" pitchFamily="2" charset="0"/>
              </a:rPr>
              <a:t>While articulated differently in Northern Ireland, the same principles apply.</a:t>
            </a:r>
          </a:p>
          <a:p>
            <a:pPr marL="0" indent="0">
              <a:buFont typeface="Wingdings 3" charset="2"/>
              <a:buNone/>
            </a:pPr>
            <a:r>
              <a:rPr lang="en-IE" sz="2000" dirty="0">
                <a:latin typeface="Ebrima" panose="02000000000000000000" pitchFamily="2" charset="0"/>
                <a:ea typeface="Ebrima" panose="02000000000000000000" pitchFamily="2" charset="0"/>
                <a:cs typeface="Ebrima" panose="02000000000000000000" pitchFamily="2" charset="0"/>
              </a:rPr>
              <a:t>Addressing these requirements helps trustees know they are compliant.</a:t>
            </a:r>
          </a:p>
        </p:txBody>
      </p:sp>
      <p:pic>
        <p:nvPicPr>
          <p:cNvPr id="8" name="Picture 7" descr="1. Advancing the charitable purpose&#10;2. Behaving with integrity&#10;3. Leading people&#10;4. Exercising control&#10;5. Working effectively&#10;6. Being accountable and transparent&#10;">
            <a:extLst>
              <a:ext uri="{FF2B5EF4-FFF2-40B4-BE49-F238E27FC236}">
                <a16:creationId xmlns:a16="http://schemas.microsoft.com/office/drawing/2014/main" id="{62926261-0434-4D9C-A7BC-C3610BE8B9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7358" y="2140375"/>
            <a:ext cx="5066621" cy="3617446"/>
          </a:xfrm>
          <a:prstGeom prst="rect">
            <a:avLst/>
          </a:prstGeom>
        </p:spPr>
      </p:pic>
    </p:spTree>
    <p:extLst>
      <p:ext uri="{BB962C8B-B14F-4D97-AF65-F5344CB8AC3E}">
        <p14:creationId xmlns:p14="http://schemas.microsoft.com/office/powerpoint/2010/main" val="232385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D81E04-77D2-43CF-8240-3D8657B9F5C8}"/>
              </a:ext>
            </a:extLst>
          </p:cNvPr>
          <p:cNvSpPr>
            <a:spLocks noGrp="1"/>
          </p:cNvSpPr>
          <p:nvPr>
            <p:ph type="title"/>
          </p:nvPr>
        </p:nvSpPr>
        <p:spPr/>
        <p:txBody>
          <a:bodyPr>
            <a:normAutofit/>
          </a:bodyPr>
          <a:lstStyle/>
          <a:p>
            <a:pPr algn="ctr"/>
            <a:r>
              <a:rPr lang="en-IE" sz="2800" dirty="0">
                <a:effectLst/>
                <a:latin typeface="Minion Pro Capt" panose="02040503050201020203" pitchFamily="18" charset="0"/>
                <a:ea typeface="Ebrima" panose="02000000000000000000" pitchFamily="2" charset="0"/>
                <a:cs typeface="Ebrima" panose="02000000000000000000" pitchFamily="2" charset="0"/>
              </a:rPr>
              <a:t>Timeline</a:t>
            </a:r>
            <a:endParaRPr lang="en-IE" sz="2900" dirty="0">
              <a:latin typeface="Minion Pro Capt" panose="02040503050201020203" pitchFamily="18" charset="0"/>
            </a:endParaRPr>
          </a:p>
        </p:txBody>
      </p:sp>
      <p:sp>
        <p:nvSpPr>
          <p:cNvPr id="5" name="Content Placeholder 4">
            <a:extLst>
              <a:ext uri="{FF2B5EF4-FFF2-40B4-BE49-F238E27FC236}">
                <a16:creationId xmlns:a16="http://schemas.microsoft.com/office/drawing/2014/main" id="{89A90A38-D672-46EC-B58D-7E30D8687C78}"/>
              </a:ext>
            </a:extLst>
          </p:cNvPr>
          <p:cNvSpPr>
            <a:spLocks noGrp="1"/>
          </p:cNvSpPr>
          <p:nvPr>
            <p:ph sz="half" idx="2"/>
          </p:nvPr>
        </p:nvSpPr>
        <p:spPr>
          <a:xfrm>
            <a:off x="296884" y="1270000"/>
            <a:ext cx="9452758" cy="4978399"/>
          </a:xfrm>
        </p:spPr>
        <p:txBody>
          <a:bodyPr>
            <a:normAutofit lnSpcReduction="10000"/>
          </a:bodyPr>
          <a:lstStyle/>
          <a:p>
            <a:pPr algn="just"/>
            <a:r>
              <a:rPr lang="en-IE" sz="2000" dirty="0">
                <a:latin typeface="Ebrima" panose="02000000000000000000" pitchFamily="2" charset="0"/>
                <a:ea typeface="Ebrima" panose="02000000000000000000" pitchFamily="2" charset="0"/>
                <a:cs typeface="Ebrima" panose="02000000000000000000" pitchFamily="2" charset="0"/>
              </a:rPr>
              <a:t>Annual process led by Diocesan Secretaries </a:t>
            </a:r>
          </a:p>
          <a:p>
            <a:pPr algn="just"/>
            <a:r>
              <a:rPr lang="en-IE" sz="2000" dirty="0">
                <a:latin typeface="Ebrima" panose="02000000000000000000" pitchFamily="2" charset="0"/>
                <a:ea typeface="Ebrima" panose="02000000000000000000" pitchFamily="2" charset="0"/>
                <a:cs typeface="Ebrima" panose="02000000000000000000" pitchFamily="2" charset="0"/>
              </a:rPr>
              <a:t>Annual report accounting and activity +(RI -on governance compliance), </a:t>
            </a:r>
          </a:p>
          <a:p>
            <a:pPr algn="just"/>
            <a:r>
              <a:rPr lang="en-IE" sz="2000" dirty="0">
                <a:latin typeface="Ebrima" panose="02000000000000000000" pitchFamily="2" charset="0"/>
                <a:ea typeface="Ebrima" panose="02000000000000000000" pitchFamily="2" charset="0"/>
                <a:cs typeface="Ebrima" panose="02000000000000000000" pitchFamily="2" charset="0"/>
              </a:rPr>
              <a:t>Date - 31 October every year (for charities with Y/E 31 December)</a:t>
            </a:r>
          </a:p>
          <a:p>
            <a:pPr algn="just"/>
            <a:r>
              <a:rPr lang="en-IE" sz="2000" dirty="0">
                <a:latin typeface="Ebrima" panose="02000000000000000000" pitchFamily="2" charset="0"/>
                <a:ea typeface="Ebrima" panose="02000000000000000000" pitchFamily="2" charset="0"/>
                <a:cs typeface="Ebrima" panose="02000000000000000000" pitchFamily="2" charset="0"/>
              </a:rPr>
              <a:t>Viewable on Regulator’s website</a:t>
            </a:r>
          </a:p>
          <a:p>
            <a:pPr marL="0" indent="0" algn="just">
              <a:buNone/>
            </a:pPr>
            <a:endParaRPr lang="en-IE" sz="2000" dirty="0">
              <a:latin typeface="Ebrima" panose="02000000000000000000" pitchFamily="2" charset="0"/>
              <a:ea typeface="Ebrima" panose="02000000000000000000" pitchFamily="2" charset="0"/>
              <a:cs typeface="Ebrima" panose="02000000000000000000" pitchFamily="2" charset="0"/>
            </a:endParaRPr>
          </a:p>
          <a:p>
            <a:pPr marL="0" indent="0" algn="just">
              <a:buNone/>
            </a:pPr>
            <a:r>
              <a:rPr lang="en-IE" sz="2000" b="1" dirty="0">
                <a:latin typeface="Ebrima" panose="02000000000000000000" pitchFamily="2" charset="0"/>
                <a:ea typeface="Ebrima" panose="02000000000000000000" pitchFamily="2" charset="0"/>
                <a:cs typeface="Ebrima" panose="02000000000000000000" pitchFamily="2" charset="0"/>
              </a:rPr>
              <a:t>Republic of Ireland</a:t>
            </a:r>
          </a:p>
          <a:p>
            <a:pPr marL="0" indent="0" algn="just">
              <a:buNone/>
            </a:pPr>
            <a:r>
              <a:rPr lang="en-IE" sz="2000" dirty="0">
                <a:latin typeface="Ebrima" panose="02000000000000000000" pitchFamily="2" charset="0"/>
                <a:ea typeface="Ebrima" panose="02000000000000000000" pitchFamily="2" charset="0"/>
                <a:cs typeface="Ebrima" panose="02000000000000000000" pitchFamily="2" charset="0"/>
              </a:rPr>
              <a:t>Last stage of parish registration will commence autumn 2021.</a:t>
            </a:r>
          </a:p>
          <a:p>
            <a:pPr marL="0" indent="0" algn="just">
              <a:buNone/>
            </a:pPr>
            <a:r>
              <a:rPr lang="en-IE" sz="2000" dirty="0">
                <a:latin typeface="Ebrima" panose="02000000000000000000" pitchFamily="2" charset="0"/>
                <a:ea typeface="Ebrima" panose="02000000000000000000" pitchFamily="2" charset="0"/>
                <a:cs typeface="Ebrima" panose="02000000000000000000" pitchFamily="2" charset="0"/>
              </a:rPr>
              <a:t>All charities with ‘activity’ in RI must register.</a:t>
            </a:r>
          </a:p>
          <a:p>
            <a:pPr marL="0" indent="0">
              <a:buNone/>
            </a:pPr>
            <a:endParaRPr lang="en-IE" sz="2000" dirty="0">
              <a:latin typeface="Ebrima" panose="02000000000000000000" pitchFamily="2" charset="0"/>
              <a:ea typeface="Ebrima" panose="02000000000000000000" pitchFamily="2" charset="0"/>
              <a:cs typeface="Ebrima" panose="02000000000000000000" pitchFamily="2" charset="0"/>
            </a:endParaRPr>
          </a:p>
          <a:p>
            <a:pPr marL="0" indent="0">
              <a:buNone/>
            </a:pPr>
            <a:r>
              <a:rPr lang="en-IE" sz="2000" b="1" dirty="0">
                <a:latin typeface="Ebrima" panose="02000000000000000000" pitchFamily="2" charset="0"/>
                <a:ea typeface="Ebrima" panose="02000000000000000000" pitchFamily="2" charset="0"/>
                <a:cs typeface="Ebrima" panose="02000000000000000000" pitchFamily="2" charset="0"/>
              </a:rPr>
              <a:t>Northern Ireland</a:t>
            </a:r>
          </a:p>
          <a:p>
            <a:pPr marL="0" indent="0" algn="just">
              <a:buNone/>
            </a:pPr>
            <a:r>
              <a:rPr lang="en-IE" sz="2000" dirty="0">
                <a:effectLst/>
                <a:latin typeface="Ebrima" panose="02000000000000000000" pitchFamily="2" charset="0"/>
                <a:ea typeface="Ebrima" panose="02000000000000000000" pitchFamily="2" charset="0"/>
                <a:cs typeface="Ebrima" panose="02000000000000000000" pitchFamily="2" charset="0"/>
              </a:rPr>
              <a:t>Cross border dioceses are still to be formally called to register. (Connor and Down &amp; Dromore are already registered.)</a:t>
            </a:r>
          </a:p>
          <a:p>
            <a:pPr marL="0" indent="0">
              <a:buNone/>
            </a:pPr>
            <a:endParaRPr lang="en-IE" sz="2000" dirty="0">
              <a:latin typeface="Ebrima" panose="02000000000000000000" pitchFamily="2" charset="0"/>
              <a:ea typeface="Ebrima" panose="02000000000000000000" pitchFamily="2" charset="0"/>
              <a:cs typeface="Ebrima" panose="02000000000000000000" pitchFamily="2" charset="0"/>
            </a:endParaRPr>
          </a:p>
          <a:p>
            <a:pPr marL="0" indent="0">
              <a:buNone/>
            </a:pPr>
            <a:endParaRPr lang="en-IE" sz="2000" dirty="0">
              <a:latin typeface="Ebrima" panose="02000000000000000000" pitchFamily="2" charset="0"/>
              <a:ea typeface="Ebrima" panose="02000000000000000000" pitchFamily="2" charset="0"/>
              <a:cs typeface="Ebrima" panose="02000000000000000000" pitchFamily="2" charset="0"/>
            </a:endParaRPr>
          </a:p>
          <a:p>
            <a:endParaRPr lang="en-IE" dirty="0"/>
          </a:p>
        </p:txBody>
      </p:sp>
    </p:spTree>
    <p:extLst>
      <p:ext uri="{BB962C8B-B14F-4D97-AF65-F5344CB8AC3E}">
        <p14:creationId xmlns:p14="http://schemas.microsoft.com/office/powerpoint/2010/main" val="38171355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a:t>Suggested Annual Approach to Charities Governance</a:t>
            </a:r>
          </a:p>
        </p:txBody>
      </p:sp>
      <p:sp>
        <p:nvSpPr>
          <p:cNvPr id="3" name="Content Placeholder 2"/>
          <p:cNvSpPr>
            <a:spLocks noGrp="1"/>
          </p:cNvSpPr>
          <p:nvPr>
            <p:ph idx="1"/>
          </p:nvPr>
        </p:nvSpPr>
        <p:spPr>
          <a:xfrm>
            <a:off x="677334" y="2160589"/>
            <a:ext cx="8596668" cy="4369303"/>
          </a:xfrm>
        </p:spPr>
        <p:txBody>
          <a:bodyPr/>
          <a:lstStyle/>
          <a:p>
            <a:pPr marL="0" indent="0">
              <a:buNone/>
            </a:pPr>
            <a:r>
              <a:rPr lang="en-IE" sz="2800" b="1" dirty="0"/>
              <a:t>General Vestry process </a:t>
            </a:r>
            <a:endParaRPr lang="en-IE" sz="2800" dirty="0"/>
          </a:p>
          <a:p>
            <a:r>
              <a:rPr lang="en-IE" sz="2400" dirty="0"/>
              <a:t>Set register (since 2023 may be amended during the year by SV Chapter 3 Pt 1 s5)</a:t>
            </a:r>
          </a:p>
          <a:p>
            <a:r>
              <a:rPr lang="en-IE" sz="2400" dirty="0"/>
              <a:t>Meet (notice no longer needs to be pinned to the front door) </a:t>
            </a:r>
          </a:p>
          <a:p>
            <a:r>
              <a:rPr lang="en-IE" sz="2400" dirty="0"/>
              <a:t>Elect Select Vestry – role descriptions + for key positions - role descriptions in Parish Resources, </a:t>
            </a:r>
          </a:p>
          <a:p>
            <a:r>
              <a:rPr lang="en-IE" sz="2400" dirty="0"/>
              <a:t>General Vestry approves previous years accounts &amp; report</a:t>
            </a:r>
          </a:p>
          <a:p>
            <a:r>
              <a:rPr lang="en-IE" sz="2400" dirty="0"/>
              <a:t>Co-options (Chapter 1 Pt1 s13(d))</a:t>
            </a:r>
          </a:p>
        </p:txBody>
      </p:sp>
    </p:spTree>
    <p:extLst>
      <p:ext uri="{BB962C8B-B14F-4D97-AF65-F5344CB8AC3E}">
        <p14:creationId xmlns:p14="http://schemas.microsoft.com/office/powerpoint/2010/main" val="2695381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0E7B1-C47D-8445-9537-5B784B54C91C}"/>
              </a:ext>
            </a:extLst>
          </p:cNvPr>
          <p:cNvSpPr>
            <a:spLocks noGrp="1"/>
          </p:cNvSpPr>
          <p:nvPr>
            <p:ph type="title"/>
          </p:nvPr>
        </p:nvSpPr>
        <p:spPr>
          <a:xfrm>
            <a:off x="677334" y="609600"/>
            <a:ext cx="8596668" cy="907228"/>
          </a:xfrm>
        </p:spPr>
        <p:txBody>
          <a:bodyPr/>
          <a:lstStyle/>
          <a:p>
            <a:r>
              <a:rPr lang="en-IE" dirty="0"/>
              <a:t>Select Vestry - 1</a:t>
            </a:r>
          </a:p>
        </p:txBody>
      </p:sp>
      <p:sp>
        <p:nvSpPr>
          <p:cNvPr id="3" name="Content Placeholder 2">
            <a:extLst>
              <a:ext uri="{FF2B5EF4-FFF2-40B4-BE49-F238E27FC236}">
                <a16:creationId xmlns:a16="http://schemas.microsoft.com/office/drawing/2014/main" id="{83E976DF-2364-5F8D-F011-E3E1DD3305C2}"/>
              </a:ext>
            </a:extLst>
          </p:cNvPr>
          <p:cNvSpPr>
            <a:spLocks noGrp="1"/>
          </p:cNvSpPr>
          <p:nvPr>
            <p:ph idx="1"/>
          </p:nvPr>
        </p:nvSpPr>
        <p:spPr>
          <a:xfrm>
            <a:off x="677334" y="1516828"/>
            <a:ext cx="8596668" cy="5056094"/>
          </a:xfrm>
        </p:spPr>
        <p:txBody>
          <a:bodyPr>
            <a:normAutofit fontScale="25000" lnSpcReduction="20000"/>
          </a:bodyPr>
          <a:lstStyle/>
          <a:p>
            <a:pPr marL="0" indent="0">
              <a:buNone/>
            </a:pPr>
            <a:r>
              <a:rPr lang="en-IE" sz="9600" dirty="0"/>
              <a:t>Function: </a:t>
            </a:r>
          </a:p>
          <a:p>
            <a:pPr marL="0" indent="0">
              <a:buNone/>
            </a:pPr>
            <a:endParaRPr lang="en-IE" sz="9600" dirty="0"/>
          </a:p>
          <a:p>
            <a:r>
              <a:rPr lang="en-IE" sz="9600" dirty="0"/>
              <a:t>Support of main charitable purpose – provision of public worship, maintenance of buildings</a:t>
            </a:r>
          </a:p>
          <a:p>
            <a:r>
              <a:rPr lang="en-IE" sz="9600" dirty="0"/>
              <a:t>Day-to-day management (practicalities, activities)</a:t>
            </a:r>
          </a:p>
          <a:p>
            <a:r>
              <a:rPr lang="en-IE" sz="9600" dirty="0"/>
              <a:t>Fundraising and budgeting</a:t>
            </a:r>
          </a:p>
          <a:p>
            <a:r>
              <a:rPr lang="en-IE" sz="9600" dirty="0"/>
              <a:t>Accountability</a:t>
            </a:r>
          </a:p>
          <a:p>
            <a:r>
              <a:rPr lang="en-IE" sz="9600" dirty="0"/>
              <a:t>Safeguarding and vetting </a:t>
            </a:r>
          </a:p>
          <a:p>
            <a:r>
              <a:rPr lang="en-IE" sz="9600" dirty="0"/>
              <a:t>Employment </a:t>
            </a:r>
          </a:p>
          <a:p>
            <a:r>
              <a:rPr lang="en-IE" sz="9600" dirty="0"/>
              <a:t>Legislative compliance </a:t>
            </a:r>
          </a:p>
          <a:p>
            <a:r>
              <a:rPr lang="en-IE" sz="9600" dirty="0"/>
              <a:t>Governance </a:t>
            </a:r>
          </a:p>
          <a:p>
            <a:r>
              <a:rPr lang="en-IE" sz="9600" dirty="0"/>
              <a:t>Reporting</a:t>
            </a:r>
          </a:p>
          <a:p>
            <a:pPr marL="0" indent="0">
              <a:buNone/>
            </a:pPr>
            <a:endParaRPr lang="en-IE" dirty="0"/>
          </a:p>
          <a:p>
            <a:pPr marL="0" indent="0">
              <a:buNone/>
            </a:pPr>
            <a:r>
              <a:rPr lang="en-IE" dirty="0"/>
              <a:t>	</a:t>
            </a:r>
          </a:p>
          <a:p>
            <a:pPr marL="0" indent="0">
              <a:buNone/>
            </a:pPr>
            <a:endParaRPr lang="en-IE" dirty="0"/>
          </a:p>
          <a:p>
            <a:endParaRPr lang="en-IE" dirty="0"/>
          </a:p>
        </p:txBody>
      </p:sp>
    </p:spTree>
    <p:extLst>
      <p:ext uri="{BB962C8B-B14F-4D97-AF65-F5344CB8AC3E}">
        <p14:creationId xmlns:p14="http://schemas.microsoft.com/office/powerpoint/2010/main" val="2598806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EA1E9-8C20-A136-1EF9-11A33506579E}"/>
              </a:ext>
            </a:extLst>
          </p:cNvPr>
          <p:cNvSpPr>
            <a:spLocks noGrp="1"/>
          </p:cNvSpPr>
          <p:nvPr>
            <p:ph type="title"/>
          </p:nvPr>
        </p:nvSpPr>
        <p:spPr/>
        <p:txBody>
          <a:bodyPr/>
          <a:lstStyle/>
          <a:p>
            <a:r>
              <a:rPr lang="en-IE" dirty="0"/>
              <a:t>Discharge of Trustee Responsibilities</a:t>
            </a:r>
          </a:p>
        </p:txBody>
      </p:sp>
      <p:sp>
        <p:nvSpPr>
          <p:cNvPr id="3" name="Content Placeholder 2">
            <a:extLst>
              <a:ext uri="{FF2B5EF4-FFF2-40B4-BE49-F238E27FC236}">
                <a16:creationId xmlns:a16="http://schemas.microsoft.com/office/drawing/2014/main" id="{2A2F0175-7711-F14E-38B7-EA8778B8D90D}"/>
              </a:ext>
            </a:extLst>
          </p:cNvPr>
          <p:cNvSpPr>
            <a:spLocks noGrp="1"/>
          </p:cNvSpPr>
          <p:nvPr>
            <p:ph idx="1"/>
          </p:nvPr>
        </p:nvSpPr>
        <p:spPr>
          <a:xfrm>
            <a:off x="677334" y="1930400"/>
            <a:ext cx="8596668" cy="4509152"/>
          </a:xfrm>
        </p:spPr>
        <p:txBody>
          <a:bodyPr>
            <a:normAutofit lnSpcReduction="10000"/>
          </a:bodyPr>
          <a:lstStyle/>
          <a:p>
            <a:endParaRPr lang="en-IE" dirty="0"/>
          </a:p>
          <a:p>
            <a:r>
              <a:rPr lang="en-IE" sz="2800" dirty="0"/>
              <a:t>Induction training– what are the responsibilities of a charity trustee.</a:t>
            </a:r>
          </a:p>
          <a:p>
            <a:r>
              <a:rPr lang="en-IE" sz="2800" dirty="0"/>
              <a:t>Elect key positions (role descriptions – Treasurer and Secretary)</a:t>
            </a:r>
          </a:p>
          <a:p>
            <a:r>
              <a:rPr lang="en-IE" sz="2800" dirty="0"/>
              <a:t>Meets regularly</a:t>
            </a:r>
          </a:p>
          <a:p>
            <a:r>
              <a:rPr lang="en-IE" sz="2800" dirty="0"/>
              <a:t>Attends meetings</a:t>
            </a:r>
          </a:p>
          <a:p>
            <a:r>
              <a:rPr lang="en-IE" sz="2800" dirty="0"/>
              <a:t>Plays an active part </a:t>
            </a:r>
          </a:p>
          <a:p>
            <a:r>
              <a:rPr lang="en-IE" sz="2800" dirty="0"/>
              <a:t>Asks questions, provides answers</a:t>
            </a:r>
          </a:p>
          <a:p>
            <a:pPr marL="0" indent="0">
              <a:buNone/>
            </a:pPr>
            <a:endParaRPr lang="en-IE" dirty="0"/>
          </a:p>
          <a:p>
            <a:endParaRPr lang="en-IE" dirty="0"/>
          </a:p>
        </p:txBody>
      </p:sp>
    </p:spTree>
    <p:extLst>
      <p:ext uri="{BB962C8B-B14F-4D97-AF65-F5344CB8AC3E}">
        <p14:creationId xmlns:p14="http://schemas.microsoft.com/office/powerpoint/2010/main" val="3975233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E7358-B378-24C8-BB3F-B415A9B4F489}"/>
              </a:ext>
            </a:extLst>
          </p:cNvPr>
          <p:cNvSpPr>
            <a:spLocks noGrp="1"/>
          </p:cNvSpPr>
          <p:nvPr>
            <p:ph type="title"/>
          </p:nvPr>
        </p:nvSpPr>
        <p:spPr/>
        <p:txBody>
          <a:bodyPr/>
          <a:lstStyle/>
          <a:p>
            <a:r>
              <a:rPr lang="en-IE" dirty="0"/>
              <a:t>Effective meetings</a:t>
            </a:r>
          </a:p>
        </p:txBody>
      </p:sp>
      <p:sp>
        <p:nvSpPr>
          <p:cNvPr id="3" name="Content Placeholder 2">
            <a:extLst>
              <a:ext uri="{FF2B5EF4-FFF2-40B4-BE49-F238E27FC236}">
                <a16:creationId xmlns:a16="http://schemas.microsoft.com/office/drawing/2014/main" id="{AB8A474F-FE46-E5A1-A6F9-4A1DA4E064C1}"/>
              </a:ext>
            </a:extLst>
          </p:cNvPr>
          <p:cNvSpPr>
            <a:spLocks noGrp="1"/>
          </p:cNvSpPr>
          <p:nvPr>
            <p:ph idx="1"/>
          </p:nvPr>
        </p:nvSpPr>
        <p:spPr>
          <a:xfrm>
            <a:off x="677334" y="1441525"/>
            <a:ext cx="8596668" cy="4806875"/>
          </a:xfrm>
        </p:spPr>
        <p:txBody>
          <a:bodyPr>
            <a:normAutofit/>
          </a:bodyPr>
          <a:lstStyle/>
          <a:p>
            <a:r>
              <a:rPr lang="en-IE" sz="2400" dirty="0"/>
              <a:t>Agenda and minutes, briefing papers</a:t>
            </a:r>
          </a:p>
          <a:p>
            <a:r>
              <a:rPr lang="en-IE" sz="2400" dirty="0"/>
              <a:t>Annually - adopt governance policies by resolution</a:t>
            </a:r>
          </a:p>
          <a:p>
            <a:r>
              <a:rPr lang="en-IE" sz="2400" dirty="0"/>
              <a:t>Understand Safeguarding policies &amp; Role of parish panel, Health &amp; Safety Policy</a:t>
            </a:r>
          </a:p>
          <a:p>
            <a:r>
              <a:rPr lang="en-IE" sz="2400" dirty="0"/>
              <a:t>Works as a team – uses sub-committees effectively</a:t>
            </a:r>
          </a:p>
          <a:p>
            <a:r>
              <a:rPr lang="en-IE" sz="2400" dirty="0"/>
              <a:t>Applies due diligence to decision-making</a:t>
            </a:r>
          </a:p>
          <a:p>
            <a:r>
              <a:rPr lang="en-IE" sz="2400" dirty="0"/>
              <a:t>Financial report at every meeting – with opportunity to discuss</a:t>
            </a:r>
          </a:p>
          <a:p>
            <a:r>
              <a:rPr lang="en-IE" sz="2400" dirty="0"/>
              <a:t>Insurance review</a:t>
            </a:r>
          </a:p>
          <a:p>
            <a:r>
              <a:rPr lang="en-IE" sz="2400" dirty="0"/>
              <a:t>Registers</a:t>
            </a:r>
          </a:p>
          <a:p>
            <a:endParaRPr lang="en-IE" dirty="0"/>
          </a:p>
          <a:p>
            <a:endParaRPr lang="en-IE" dirty="0"/>
          </a:p>
          <a:p>
            <a:endParaRPr lang="en-IE" dirty="0"/>
          </a:p>
        </p:txBody>
      </p:sp>
    </p:spTree>
    <p:extLst>
      <p:ext uri="{BB962C8B-B14F-4D97-AF65-F5344CB8AC3E}">
        <p14:creationId xmlns:p14="http://schemas.microsoft.com/office/powerpoint/2010/main" val="13408124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1152A-5EAA-5718-F6EC-E92BB7022E12}"/>
              </a:ext>
            </a:extLst>
          </p:cNvPr>
          <p:cNvSpPr>
            <a:spLocks noGrp="1"/>
          </p:cNvSpPr>
          <p:nvPr>
            <p:ph type="title"/>
          </p:nvPr>
        </p:nvSpPr>
        <p:spPr/>
        <p:txBody>
          <a:bodyPr/>
          <a:lstStyle/>
          <a:p>
            <a:r>
              <a:rPr lang="en-IE" dirty="0"/>
              <a:t>Registers, Declarations &amp; Schedules</a:t>
            </a:r>
          </a:p>
        </p:txBody>
      </p:sp>
      <p:sp>
        <p:nvSpPr>
          <p:cNvPr id="3" name="Content Placeholder 2">
            <a:extLst>
              <a:ext uri="{FF2B5EF4-FFF2-40B4-BE49-F238E27FC236}">
                <a16:creationId xmlns:a16="http://schemas.microsoft.com/office/drawing/2014/main" id="{079C352D-520E-A6E0-1ECA-5BEE6A30C499}"/>
              </a:ext>
            </a:extLst>
          </p:cNvPr>
          <p:cNvSpPr>
            <a:spLocks noGrp="1"/>
          </p:cNvSpPr>
          <p:nvPr>
            <p:ph idx="1"/>
          </p:nvPr>
        </p:nvSpPr>
        <p:spPr>
          <a:xfrm>
            <a:off x="677334" y="1409253"/>
            <a:ext cx="8596668" cy="4632110"/>
          </a:xfrm>
        </p:spPr>
        <p:txBody>
          <a:bodyPr>
            <a:normAutofit lnSpcReduction="10000"/>
          </a:bodyPr>
          <a:lstStyle/>
          <a:p>
            <a:pPr marL="0" indent="0">
              <a:buNone/>
            </a:pPr>
            <a:r>
              <a:rPr lang="en-IE" sz="2800" dirty="0"/>
              <a:t>Internal Registers</a:t>
            </a:r>
          </a:p>
          <a:p>
            <a:pPr marL="0" indent="0">
              <a:buNone/>
            </a:pPr>
            <a:endParaRPr lang="en-IE" dirty="0"/>
          </a:p>
          <a:p>
            <a:r>
              <a:rPr lang="en-IE" sz="2800" dirty="0"/>
              <a:t>Register of Members of Charity (General Vestry Register (</a:t>
            </a:r>
            <a:r>
              <a:rPr lang="en-IE" dirty="0"/>
              <a:t>waiting to be commenced RI/ Best Practice UK</a:t>
            </a:r>
            <a:r>
              <a:rPr lang="en-IE" sz="2800" dirty="0"/>
              <a:t>)</a:t>
            </a:r>
          </a:p>
          <a:p>
            <a:r>
              <a:rPr lang="en-IE" sz="2800" dirty="0"/>
              <a:t>Register of Trustees (SV)</a:t>
            </a:r>
          </a:p>
          <a:p>
            <a:r>
              <a:rPr lang="en-IE" sz="2800" dirty="0"/>
              <a:t>Register of any conflicts of interest declared</a:t>
            </a:r>
          </a:p>
          <a:p>
            <a:r>
              <a:rPr lang="en-IE" sz="2800" dirty="0"/>
              <a:t>Risk Register (may be electronic)</a:t>
            </a:r>
          </a:p>
          <a:p>
            <a:r>
              <a:rPr lang="en-IE" sz="2800" dirty="0"/>
              <a:t>Incident Book (trips &amp; accidents etc)</a:t>
            </a:r>
          </a:p>
          <a:p>
            <a:r>
              <a:rPr lang="en-IE" sz="2800" dirty="0"/>
              <a:t>Registers Birth, Burials</a:t>
            </a:r>
          </a:p>
          <a:p>
            <a:endParaRPr lang="en-IE" dirty="0"/>
          </a:p>
          <a:p>
            <a:endParaRPr lang="en-IE" dirty="0"/>
          </a:p>
        </p:txBody>
      </p:sp>
    </p:spTree>
    <p:extLst>
      <p:ext uri="{BB962C8B-B14F-4D97-AF65-F5344CB8AC3E}">
        <p14:creationId xmlns:p14="http://schemas.microsoft.com/office/powerpoint/2010/main" val="23389780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5F4A7-A4A5-029F-0EE3-AD1C4A32C921}"/>
              </a:ext>
            </a:extLst>
          </p:cNvPr>
          <p:cNvSpPr>
            <a:spLocks noGrp="1"/>
          </p:cNvSpPr>
          <p:nvPr>
            <p:ph type="title"/>
          </p:nvPr>
        </p:nvSpPr>
        <p:spPr/>
        <p:txBody>
          <a:bodyPr/>
          <a:lstStyle/>
          <a:p>
            <a:r>
              <a:rPr lang="en-IE" dirty="0"/>
              <a:t>External Registers</a:t>
            </a:r>
            <a:br>
              <a:rPr lang="en-IE" dirty="0"/>
            </a:br>
            <a:endParaRPr lang="en-IE" dirty="0"/>
          </a:p>
        </p:txBody>
      </p:sp>
      <p:sp>
        <p:nvSpPr>
          <p:cNvPr id="3" name="Content Placeholder 2">
            <a:extLst>
              <a:ext uri="{FF2B5EF4-FFF2-40B4-BE49-F238E27FC236}">
                <a16:creationId xmlns:a16="http://schemas.microsoft.com/office/drawing/2014/main" id="{12F78C6D-C17A-F01D-9EC5-48E3B252F464}"/>
              </a:ext>
            </a:extLst>
          </p:cNvPr>
          <p:cNvSpPr>
            <a:spLocks noGrp="1"/>
          </p:cNvSpPr>
          <p:nvPr>
            <p:ph idx="1"/>
          </p:nvPr>
        </p:nvSpPr>
        <p:spPr>
          <a:xfrm>
            <a:off x="677334" y="1635163"/>
            <a:ext cx="8596668" cy="4406200"/>
          </a:xfrm>
        </p:spPr>
        <p:txBody>
          <a:bodyPr>
            <a:normAutofit/>
          </a:bodyPr>
          <a:lstStyle/>
          <a:p>
            <a:r>
              <a:rPr lang="en-IE" sz="2800" dirty="0"/>
              <a:t>Beneficial Ownership (RI only - private express trusts – does not apply to parish, but may apply to bequests or other trusts)</a:t>
            </a:r>
          </a:p>
          <a:p>
            <a:r>
              <a:rPr lang="en-IE" sz="2800" dirty="0"/>
              <a:t>Persons of Significant Control (companies and limited liability partnerships UK &amp; Ireland)</a:t>
            </a:r>
          </a:p>
          <a:p>
            <a:r>
              <a:rPr lang="en-IE" sz="2800" dirty="0"/>
              <a:t>Related Persons (for Charities Regulators)</a:t>
            </a:r>
          </a:p>
          <a:p>
            <a:r>
              <a:rPr lang="en-IE" sz="2800" dirty="0"/>
              <a:t>Register of Trustees Interests (generally recorded on information gathering form and uploaded on trustee profile to Regulator’s website)</a:t>
            </a:r>
          </a:p>
          <a:p>
            <a:endParaRPr lang="en-IE" dirty="0"/>
          </a:p>
        </p:txBody>
      </p:sp>
    </p:spTree>
    <p:extLst>
      <p:ext uri="{BB962C8B-B14F-4D97-AF65-F5344CB8AC3E}">
        <p14:creationId xmlns:p14="http://schemas.microsoft.com/office/powerpoint/2010/main" val="3632903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8710-3616-2420-73B4-54FD4CCF2C8D}"/>
              </a:ext>
            </a:extLst>
          </p:cNvPr>
          <p:cNvSpPr>
            <a:spLocks noGrp="1"/>
          </p:cNvSpPr>
          <p:nvPr>
            <p:ph type="title"/>
          </p:nvPr>
        </p:nvSpPr>
        <p:spPr/>
        <p:txBody>
          <a:bodyPr/>
          <a:lstStyle/>
          <a:p>
            <a:r>
              <a:rPr lang="en-IE" dirty="0"/>
              <a:t>Schedules</a:t>
            </a:r>
          </a:p>
        </p:txBody>
      </p:sp>
      <p:sp>
        <p:nvSpPr>
          <p:cNvPr id="3" name="Content Placeholder 2">
            <a:extLst>
              <a:ext uri="{FF2B5EF4-FFF2-40B4-BE49-F238E27FC236}">
                <a16:creationId xmlns:a16="http://schemas.microsoft.com/office/drawing/2014/main" id="{749C89DF-CCBA-AE83-D39E-8CB2957FCC26}"/>
              </a:ext>
            </a:extLst>
          </p:cNvPr>
          <p:cNvSpPr>
            <a:spLocks noGrp="1"/>
          </p:cNvSpPr>
          <p:nvPr>
            <p:ph idx="1"/>
          </p:nvPr>
        </p:nvSpPr>
        <p:spPr/>
        <p:txBody>
          <a:bodyPr/>
          <a:lstStyle/>
          <a:p>
            <a:pPr marL="0" indent="0">
              <a:buNone/>
            </a:pPr>
            <a:endParaRPr lang="en-IE" dirty="0"/>
          </a:p>
          <a:p>
            <a:r>
              <a:rPr lang="en-IE" sz="3200" dirty="0"/>
              <a:t>Assets (also know where your</a:t>
            </a:r>
          </a:p>
          <a:p>
            <a:r>
              <a:rPr lang="en-IE" sz="3200" dirty="0"/>
              <a:t>Church Plate</a:t>
            </a:r>
          </a:p>
          <a:p>
            <a:r>
              <a:rPr lang="en-IE" sz="3200" dirty="0"/>
              <a:t>Insurance</a:t>
            </a:r>
          </a:p>
          <a:p>
            <a:endParaRPr lang="en-IE" dirty="0"/>
          </a:p>
          <a:p>
            <a:endParaRPr lang="en-IE" dirty="0"/>
          </a:p>
        </p:txBody>
      </p:sp>
    </p:spTree>
    <p:extLst>
      <p:ext uri="{BB962C8B-B14F-4D97-AF65-F5344CB8AC3E}">
        <p14:creationId xmlns:p14="http://schemas.microsoft.com/office/powerpoint/2010/main" val="29965982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8FA74-3424-7F54-C906-F51D72B07257}"/>
              </a:ext>
            </a:extLst>
          </p:cNvPr>
          <p:cNvSpPr>
            <a:spLocks noGrp="1"/>
          </p:cNvSpPr>
          <p:nvPr>
            <p:ph type="title"/>
          </p:nvPr>
        </p:nvSpPr>
        <p:spPr/>
        <p:txBody>
          <a:bodyPr/>
          <a:lstStyle/>
          <a:p>
            <a:r>
              <a:rPr lang="en-IE" dirty="0"/>
              <a:t>Work of the Select Vestry</a:t>
            </a:r>
          </a:p>
        </p:txBody>
      </p:sp>
      <p:sp>
        <p:nvSpPr>
          <p:cNvPr id="3" name="Content Placeholder 2">
            <a:extLst>
              <a:ext uri="{FF2B5EF4-FFF2-40B4-BE49-F238E27FC236}">
                <a16:creationId xmlns:a16="http://schemas.microsoft.com/office/drawing/2014/main" id="{7A27046F-1F94-1050-CBDC-665B00727138}"/>
              </a:ext>
            </a:extLst>
          </p:cNvPr>
          <p:cNvSpPr>
            <a:spLocks noGrp="1"/>
          </p:cNvSpPr>
          <p:nvPr>
            <p:ph idx="1"/>
          </p:nvPr>
        </p:nvSpPr>
        <p:spPr/>
        <p:txBody>
          <a:bodyPr/>
          <a:lstStyle/>
          <a:p>
            <a:r>
              <a:rPr lang="en-IE" sz="2800" dirty="0"/>
              <a:t>Activities plan</a:t>
            </a:r>
          </a:p>
          <a:p>
            <a:r>
              <a:rPr lang="en-IE" sz="2800" dirty="0"/>
              <a:t>Budget and strategic plan, </a:t>
            </a:r>
          </a:p>
          <a:p>
            <a:r>
              <a:rPr lang="en-IE" sz="2800" dirty="0"/>
              <a:t>Insurance, </a:t>
            </a:r>
          </a:p>
          <a:p>
            <a:r>
              <a:rPr lang="en-IE" sz="2800" dirty="0"/>
              <a:t>Managing people</a:t>
            </a:r>
          </a:p>
          <a:p>
            <a:r>
              <a:rPr lang="en-IE" sz="2800" dirty="0"/>
              <a:t>Risk register</a:t>
            </a:r>
          </a:p>
          <a:p>
            <a:r>
              <a:rPr lang="en-IE" sz="2800" dirty="0"/>
              <a:t>Safeguarding – with safety statement and risk review (RI)</a:t>
            </a:r>
          </a:p>
          <a:p>
            <a:endParaRPr lang="en-IE" sz="2800" dirty="0"/>
          </a:p>
          <a:p>
            <a:endParaRPr lang="en-IE" dirty="0"/>
          </a:p>
          <a:p>
            <a:endParaRPr lang="en-IE" dirty="0"/>
          </a:p>
        </p:txBody>
      </p:sp>
    </p:spTree>
    <p:extLst>
      <p:ext uri="{BB962C8B-B14F-4D97-AF65-F5344CB8AC3E}">
        <p14:creationId xmlns:p14="http://schemas.microsoft.com/office/powerpoint/2010/main" val="954283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CFA77-42F3-2270-FC4C-D2B8874C25BC}"/>
              </a:ext>
            </a:extLst>
          </p:cNvPr>
          <p:cNvSpPr>
            <a:spLocks noGrp="1"/>
          </p:cNvSpPr>
          <p:nvPr>
            <p:ph type="title"/>
          </p:nvPr>
        </p:nvSpPr>
        <p:spPr/>
        <p:txBody>
          <a:bodyPr/>
          <a:lstStyle/>
          <a:p>
            <a:r>
              <a:rPr lang="en-IE" dirty="0"/>
              <a:t>Where can I find out more?</a:t>
            </a:r>
          </a:p>
        </p:txBody>
      </p:sp>
      <p:sp>
        <p:nvSpPr>
          <p:cNvPr id="3" name="Content Placeholder 2">
            <a:extLst>
              <a:ext uri="{FF2B5EF4-FFF2-40B4-BE49-F238E27FC236}">
                <a16:creationId xmlns:a16="http://schemas.microsoft.com/office/drawing/2014/main" id="{AB294D10-0617-A422-693C-391AA84D2EBF}"/>
              </a:ext>
            </a:extLst>
          </p:cNvPr>
          <p:cNvSpPr>
            <a:spLocks noGrp="1"/>
          </p:cNvSpPr>
          <p:nvPr>
            <p:ph idx="1"/>
          </p:nvPr>
        </p:nvSpPr>
        <p:spPr>
          <a:xfrm>
            <a:off x="333486" y="2633926"/>
            <a:ext cx="7649597" cy="3880773"/>
          </a:xfrm>
        </p:spPr>
        <p:txBody>
          <a:bodyPr/>
          <a:lstStyle/>
          <a:p>
            <a:pPr marL="0" indent="0" algn="ctr">
              <a:buNone/>
            </a:pPr>
            <a:r>
              <a:rPr lang="en-IE" sz="3200" dirty="0"/>
              <a:t>PARISH RESOURCES </a:t>
            </a:r>
          </a:p>
          <a:p>
            <a:pPr marL="0" indent="0" algn="ctr">
              <a:buNone/>
            </a:pPr>
            <a:r>
              <a:rPr lang="en-IE" sz="3200" dirty="0"/>
              <a:t>on website </a:t>
            </a:r>
          </a:p>
          <a:p>
            <a:pPr marL="0" indent="0" algn="ctr">
              <a:buNone/>
            </a:pPr>
            <a:r>
              <a:rPr lang="en-GB" sz="3200" dirty="0">
                <a:hlinkClick r:id="rId2"/>
              </a:rPr>
              <a:t>Parish Resources – Church of Ireland - Church of Ireland - A Member of the Anglican Communion</a:t>
            </a:r>
            <a:endParaRPr lang="en-IE" sz="3200" dirty="0"/>
          </a:p>
          <a:p>
            <a:pPr marL="0" indent="0">
              <a:buNone/>
            </a:pPr>
            <a:endParaRPr lang="en-IE" dirty="0"/>
          </a:p>
          <a:p>
            <a:pPr marL="0" indent="0">
              <a:buNone/>
            </a:pPr>
            <a:r>
              <a:rPr lang="en-IE" dirty="0"/>
              <a:t>				E-Bulletin – sign up via Press Office</a:t>
            </a:r>
          </a:p>
          <a:p>
            <a:pPr marL="0" indent="0">
              <a:buNone/>
            </a:pPr>
            <a:endParaRPr lang="en-IE" dirty="0"/>
          </a:p>
        </p:txBody>
      </p:sp>
    </p:spTree>
    <p:extLst>
      <p:ext uri="{BB962C8B-B14F-4D97-AF65-F5344CB8AC3E}">
        <p14:creationId xmlns:p14="http://schemas.microsoft.com/office/powerpoint/2010/main" val="3295108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Logo, icon&#10;&#10;Description automatically generated">
            <a:extLst>
              <a:ext uri="{FF2B5EF4-FFF2-40B4-BE49-F238E27FC236}">
                <a16:creationId xmlns:a16="http://schemas.microsoft.com/office/drawing/2014/main" id="{9B98142D-6177-490E-88F2-152D5ADFA0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9857" y="1616528"/>
            <a:ext cx="3592286" cy="3624943"/>
          </a:xfrm>
        </p:spPr>
      </p:pic>
    </p:spTree>
    <p:extLst>
      <p:ext uri="{BB962C8B-B14F-4D97-AF65-F5344CB8AC3E}">
        <p14:creationId xmlns:p14="http://schemas.microsoft.com/office/powerpoint/2010/main" val="5586718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1674</TotalTime>
  <Words>800</Words>
  <Application>Microsoft Office PowerPoint</Application>
  <PresentationFormat>Widescreen</PresentationFormat>
  <Paragraphs>126</Paragraphs>
  <Slides>17</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Ebrima</vt:lpstr>
      <vt:lpstr>Minion Pro Capt</vt:lpstr>
      <vt:lpstr>Symbol</vt:lpstr>
      <vt:lpstr>Trebuchet MS</vt:lpstr>
      <vt:lpstr>Wingdings 3</vt:lpstr>
      <vt:lpstr>Facet</vt:lpstr>
      <vt:lpstr>THE C of I PARISH TRUSTEES &amp; CHARITY GOVERNANCE </vt:lpstr>
      <vt:lpstr>Good governance, integrity and Christian witness </vt:lpstr>
      <vt:lpstr>From a Church of Ireland perspective</vt:lpstr>
      <vt:lpstr>From a Church of Ireland perspective</vt:lpstr>
      <vt:lpstr>From a Church of Ireland perspective</vt:lpstr>
      <vt:lpstr>RI - Governance Code</vt:lpstr>
      <vt:lpstr>Timeline</vt:lpstr>
      <vt:lpstr>Suggested Annual Approach to Charities Governance</vt:lpstr>
      <vt:lpstr>Select Vestry - 1</vt:lpstr>
      <vt:lpstr>Discharge of Trustee Responsibilities</vt:lpstr>
      <vt:lpstr>Effective meetings</vt:lpstr>
      <vt:lpstr>Registers, Declarations &amp; Schedules</vt:lpstr>
      <vt:lpstr>External Registers </vt:lpstr>
      <vt:lpstr>Schedules</vt:lpstr>
      <vt:lpstr>Work of the Select Vestry</vt:lpstr>
      <vt:lpstr>Where can I find out more?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Bridget Harrison</dc:creator>
  <cp:lastModifiedBy>Janet Maxwell</cp:lastModifiedBy>
  <cp:revision>45</cp:revision>
  <dcterms:created xsi:type="dcterms:W3CDTF">2021-07-15T13:29:37Z</dcterms:created>
  <dcterms:modified xsi:type="dcterms:W3CDTF">2025-04-29T11:28:48Z</dcterms:modified>
</cp:coreProperties>
</file>